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Lst>
  <p:sldSz cy="5143500" cx="9144000"/>
  <p:notesSz cx="6858000" cy="9144000"/>
  <p:embeddedFontLst>
    <p:embeddedFont>
      <p:font typeface="Montserrat"/>
      <p:regular r:id="rId24"/>
      <p:bold r:id="rId25"/>
      <p:italic r:id="rId26"/>
      <p:boldItalic r:id="rId27"/>
    </p:embeddedFont>
    <p:embeddedFont>
      <p:font typeface="Lato"/>
      <p:regular r:id="rId28"/>
      <p:bold r:id="rId29"/>
      <p:italic r:id="rId30"/>
      <p:boldItalic r:id="rId31"/>
    </p:embeddedFont>
    <p:embeddedFont>
      <p:font typeface="Average"/>
      <p:regular r:id="rId3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Montserrat-regular.fntdata"/><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Montserrat-italic.fntdata"/><Relationship Id="rId25" Type="http://schemas.openxmlformats.org/officeDocument/2006/relationships/font" Target="fonts/Montserrat-bold.fntdata"/><Relationship Id="rId28" Type="http://schemas.openxmlformats.org/officeDocument/2006/relationships/font" Target="fonts/Lato-regular.fntdata"/><Relationship Id="rId27" Type="http://schemas.openxmlformats.org/officeDocument/2006/relationships/font" Target="fonts/Montserrat-bold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Lato-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Lato-boldItalic.fntdata"/><Relationship Id="rId30" Type="http://schemas.openxmlformats.org/officeDocument/2006/relationships/font" Target="fonts/Lato-italic.fntdata"/><Relationship Id="rId11" Type="http://schemas.openxmlformats.org/officeDocument/2006/relationships/slide" Target="slides/slide6.xml"/><Relationship Id="rId10" Type="http://schemas.openxmlformats.org/officeDocument/2006/relationships/slide" Target="slides/slide5.xml"/><Relationship Id="rId32" Type="http://schemas.openxmlformats.org/officeDocument/2006/relationships/font" Target="fonts/Average-regular.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f87997393_0_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f87997393_0_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102aecf6f03_6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102aecf6f03_6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102aecf6f03_5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102aecf6f03_5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102aecf6f03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102aecf6f03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102aecf6f03_8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102aecf6f03_8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102aecf6f03_8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102aecf6f03_8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102aecf6f03_8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102aecf6f03_8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102aecf6f03_8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102aecf6f03_8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102aecf6f03_8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102aecf6f03_8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1f87997393_0_15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1f87997393_0_15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1f87997393_0_7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1f87997393_0_7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1f87997393_0_8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1f87997393_0_8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1f87997393_0_8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1f87997393_0_8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102aecf6f03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102aecf6f03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102aecf6f03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102aecf6f03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102aecf6f03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102aecf6f03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102aecf6f03_1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102aecf6f03_1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102aecf6f03_1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102aecf6f03_1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19.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 Id="rId6" Type="http://schemas.openxmlformats.org/officeDocument/2006/relationships/slide" Target="/ppt/slides/slide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pic>
        <p:nvPicPr>
          <p:cNvPr descr="offset_comp_406605.jpg" id="10" name="Google Shape;10;p2"/>
          <p:cNvPicPr preferRelativeResize="0"/>
          <p:nvPr/>
        </p:nvPicPr>
        <p:blipFill rotWithShape="1">
          <a:blip r:embed="rId2">
            <a:alphaModFix amt="66000"/>
          </a:blip>
          <a:srcRect b="39565" l="20991" r="40112" t="2690"/>
          <a:stretch/>
        </p:blipFill>
        <p:spPr>
          <a:xfrm>
            <a:off x="0" y="0"/>
            <a:ext cx="5157900" cy="5143500"/>
          </a:xfrm>
          <a:prstGeom prst="rtTriangle">
            <a:avLst/>
          </a:prstGeom>
          <a:noFill/>
          <a:ln>
            <a:noFill/>
          </a:ln>
        </p:spPr>
      </p:pic>
      <p:pic>
        <p:nvPicPr>
          <p:cNvPr descr="offset_comp_342327_edtied.jpg" id="11" name="Google Shape;11;p2"/>
          <p:cNvPicPr preferRelativeResize="0"/>
          <p:nvPr/>
        </p:nvPicPr>
        <p:blipFill rotWithShape="1">
          <a:blip r:embed="rId3">
            <a:alphaModFix amt="31000"/>
          </a:blip>
          <a:srcRect b="11297" l="14009" r="43289" t="35833"/>
          <a:stretch/>
        </p:blipFill>
        <p:spPr>
          <a:xfrm rot="10800000">
            <a:off x="6976800" y="-25"/>
            <a:ext cx="2167200" cy="2012700"/>
          </a:xfrm>
          <a:prstGeom prst="rtTriangle">
            <a:avLst/>
          </a:prstGeom>
          <a:noFill/>
          <a:ln>
            <a:noFill/>
          </a:ln>
        </p:spPr>
      </p:pic>
      <p:sp>
        <p:nvSpPr>
          <p:cNvPr id="12" name="Google Shape;12;p2"/>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3" name="Google Shape;13;p2"/>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5" name="Google Shape;15;p2"/>
          <p:cNvSpPr/>
          <p:nvPr/>
        </p:nvSpPr>
        <p:spPr>
          <a:xfrm rot="-5400000">
            <a:off x="5846" y="-4836"/>
            <a:ext cx="22914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flipH="1">
            <a:off x="652821" y="576768"/>
            <a:ext cx="2300100" cy="22914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35" name="Shape 135"/>
        <p:cNvGrpSpPr/>
        <p:nvPr/>
      </p:nvGrpSpPr>
      <p:grpSpPr>
        <a:xfrm>
          <a:off x="0" y="0"/>
          <a:ext cx="0" cy="0"/>
          <a:chOff x="0" y="0"/>
          <a:chExt cx="0" cy="0"/>
        </a:xfrm>
      </p:grpSpPr>
      <p:sp>
        <p:nvSpPr>
          <p:cNvPr id="136" name="Google Shape;136;p11">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1">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1">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1">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 name="Google Shape;140;p11"/>
          <p:cNvGrpSpPr/>
          <p:nvPr/>
        </p:nvGrpSpPr>
        <p:grpSpPr>
          <a:xfrm>
            <a:off x="4406400" y="0"/>
            <a:ext cx="4737600" cy="5143500"/>
            <a:chOff x="4406400" y="0"/>
            <a:chExt cx="4737600" cy="5143500"/>
          </a:xfrm>
        </p:grpSpPr>
        <p:sp>
          <p:nvSpPr>
            <p:cNvPr id="141" name="Google Shape;141;p11"/>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1"/>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1"/>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1"/>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1"/>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1"/>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1"/>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1"/>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9" name="Google Shape;159;p11"/>
          <p:cNvSpPr txBox="1"/>
          <p:nvPr>
            <p:ph type="title"/>
          </p:nvPr>
        </p:nvSpPr>
        <p:spPr>
          <a:xfrm>
            <a:off x="823850" y="866775"/>
            <a:ext cx="4587000" cy="35211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60" name="Google Shape;160;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61" name="Shape 161"/>
        <p:cNvGrpSpPr/>
        <p:nvPr/>
      </p:nvGrpSpPr>
      <p:grpSpPr>
        <a:xfrm>
          <a:off x="0" y="0"/>
          <a:ext cx="0" cy="0"/>
          <a:chOff x="0" y="0"/>
          <a:chExt cx="0" cy="0"/>
        </a:xfrm>
      </p:grpSpPr>
      <p:sp>
        <p:nvSpPr>
          <p:cNvPr id="162" name="Google Shape;162;p12">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2">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2">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2">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6" name="Google Shape;166;p12"/>
          <p:cNvGrpSpPr/>
          <p:nvPr/>
        </p:nvGrpSpPr>
        <p:grpSpPr>
          <a:xfrm>
            <a:off x="0" y="381001"/>
            <a:ext cx="1037850" cy="1016287"/>
            <a:chOff x="0" y="381001"/>
            <a:chExt cx="1037850" cy="1016287"/>
          </a:xfrm>
        </p:grpSpPr>
        <p:sp>
          <p:nvSpPr>
            <p:cNvPr id="167" name="Google Shape;167;p12"/>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2"/>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9" name="Google Shape;169;p12"/>
          <p:cNvSpPr txBox="1"/>
          <p:nvPr>
            <p:ph type="title"/>
          </p:nvPr>
        </p:nvSpPr>
        <p:spPr>
          <a:xfrm>
            <a:off x="1297500" y="1658325"/>
            <a:ext cx="3036300" cy="1751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70" name="Google Shape;170;p12"/>
          <p:cNvSpPr txBox="1"/>
          <p:nvPr>
            <p:ph idx="1" type="subTitle"/>
          </p:nvPr>
        </p:nvSpPr>
        <p:spPr>
          <a:xfrm>
            <a:off x="1297500" y="3538000"/>
            <a:ext cx="30363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71" name="Google Shape;171;p12"/>
          <p:cNvSpPr txBox="1"/>
          <p:nvPr>
            <p:ph idx="2" type="body"/>
          </p:nvPr>
        </p:nvSpPr>
        <p:spPr>
          <a:xfrm>
            <a:off x="4648200" y="1696600"/>
            <a:ext cx="3676800" cy="234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72" name="Google Shape;172;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73" name="Shape 173"/>
        <p:cNvGrpSpPr/>
        <p:nvPr/>
      </p:nvGrpSpPr>
      <p:grpSpPr>
        <a:xfrm>
          <a:off x="0" y="0"/>
          <a:ext cx="0" cy="0"/>
          <a:chOff x="0" y="0"/>
          <a:chExt cx="0" cy="0"/>
        </a:xfrm>
      </p:grpSpPr>
      <p:grpSp>
        <p:nvGrpSpPr>
          <p:cNvPr id="174" name="Google Shape;174;p13"/>
          <p:cNvGrpSpPr/>
          <p:nvPr/>
        </p:nvGrpSpPr>
        <p:grpSpPr>
          <a:xfrm>
            <a:off x="0" y="4128572"/>
            <a:ext cx="698925" cy="684657"/>
            <a:chOff x="0" y="3785672"/>
            <a:chExt cx="698925" cy="684657"/>
          </a:xfrm>
        </p:grpSpPr>
        <p:sp>
          <p:nvSpPr>
            <p:cNvPr id="175" name="Google Shape;175;p13"/>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3"/>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7" name="Google Shape;177;p13"/>
          <p:cNvSpPr txBox="1"/>
          <p:nvPr>
            <p:ph idx="1" type="body"/>
          </p:nvPr>
        </p:nvSpPr>
        <p:spPr>
          <a:xfrm>
            <a:off x="812725" y="4305375"/>
            <a:ext cx="6936000" cy="523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78" name="Google Shape;178;p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79" name="Google Shape;179;p13">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3">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3">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3">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83" name="Shape 183"/>
        <p:cNvGrpSpPr/>
        <p:nvPr/>
      </p:nvGrpSpPr>
      <p:grpSpPr>
        <a:xfrm>
          <a:off x="0" y="0"/>
          <a:ext cx="0" cy="0"/>
          <a:chOff x="0" y="0"/>
          <a:chExt cx="0" cy="0"/>
        </a:xfrm>
      </p:grpSpPr>
      <p:grpSp>
        <p:nvGrpSpPr>
          <p:cNvPr id="184" name="Google Shape;184;p14"/>
          <p:cNvGrpSpPr/>
          <p:nvPr/>
        </p:nvGrpSpPr>
        <p:grpSpPr>
          <a:xfrm>
            <a:off x="4406400" y="0"/>
            <a:ext cx="4737600" cy="5143065"/>
            <a:chOff x="4406400" y="0"/>
            <a:chExt cx="4737600" cy="5143065"/>
          </a:xfrm>
        </p:grpSpPr>
        <p:sp>
          <p:nvSpPr>
            <p:cNvPr id="185" name="Google Shape;185;p1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3" name="Google Shape;203;p14"/>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204" name="Google Shape;204;p14"/>
          <p:cNvSpPr txBox="1"/>
          <p:nvPr>
            <p:ph idx="1" type="body"/>
          </p:nvPr>
        </p:nvSpPr>
        <p:spPr>
          <a:xfrm>
            <a:off x="823850" y="2643124"/>
            <a:ext cx="4776000" cy="1218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205" name="Google Shape;205;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206" name="Google Shape;206;p14">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4">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4">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4">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10" name="Shape 210"/>
        <p:cNvGrpSpPr/>
        <p:nvPr/>
      </p:nvGrpSpPr>
      <p:grpSpPr>
        <a:xfrm>
          <a:off x="0" y="0"/>
          <a:ext cx="0" cy="0"/>
          <a:chOff x="0" y="0"/>
          <a:chExt cx="0" cy="0"/>
        </a:xfrm>
      </p:grpSpPr>
      <p:sp>
        <p:nvSpPr>
          <p:cNvPr id="211" name="Google Shape;211;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3">
  <p:cSld name="TITLE_AND_BODY_1">
    <p:spTree>
      <p:nvGrpSpPr>
        <p:cNvPr id="212" name="Shape 212"/>
        <p:cNvGrpSpPr/>
        <p:nvPr/>
      </p:nvGrpSpPr>
      <p:grpSpPr>
        <a:xfrm>
          <a:off x="0" y="0"/>
          <a:ext cx="0" cy="0"/>
          <a:chOff x="0" y="0"/>
          <a:chExt cx="0" cy="0"/>
        </a:xfrm>
      </p:grpSpPr>
      <p:pic>
        <p:nvPicPr>
          <p:cNvPr descr="offset_comp_343059.jpg" id="213" name="Google Shape;213;p16"/>
          <p:cNvPicPr preferRelativeResize="0"/>
          <p:nvPr/>
        </p:nvPicPr>
        <p:blipFill rotWithShape="1">
          <a:blip r:embed="rId2">
            <a:alphaModFix amt="80000"/>
          </a:blip>
          <a:srcRect b="25870" l="30474" r="30474" t="11955"/>
          <a:stretch/>
        </p:blipFill>
        <p:spPr>
          <a:xfrm rot="-5400000">
            <a:off x="113630" y="-105700"/>
            <a:ext cx="5142300" cy="5364300"/>
          </a:xfrm>
          <a:prstGeom prst="diagStripe">
            <a:avLst>
              <a:gd fmla="val 50343" name="adj"/>
            </a:avLst>
          </a:prstGeom>
          <a:noFill/>
          <a:ln>
            <a:noFill/>
          </a:ln>
        </p:spPr>
      </p:pic>
      <p:sp>
        <p:nvSpPr>
          <p:cNvPr id="214" name="Google Shape;214;p1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15" name="Google Shape;215;p16"/>
          <p:cNvSpPr txBox="1"/>
          <p:nvPr>
            <p:ph idx="1" type="body"/>
          </p:nvPr>
        </p:nvSpPr>
        <p:spPr>
          <a:xfrm>
            <a:off x="4018025" y="1567550"/>
            <a:ext cx="4318500" cy="17667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Clr>
                <a:schemeClr val="dk2"/>
              </a:buClr>
              <a:buSzPts val="1300"/>
              <a:buChar char="●"/>
              <a:defRPr>
                <a:solidFill>
                  <a:schemeClr val="dk2"/>
                </a:solidFill>
              </a:defRPr>
            </a:lvl1pPr>
            <a:lvl2pPr indent="-298450" lvl="1" marL="914400" rtl="0">
              <a:spcBef>
                <a:spcPts val="1600"/>
              </a:spcBef>
              <a:spcAft>
                <a:spcPts val="0"/>
              </a:spcAft>
              <a:buClr>
                <a:schemeClr val="dk2"/>
              </a:buClr>
              <a:buSzPts val="1100"/>
              <a:buChar char="○"/>
              <a:defRPr>
                <a:solidFill>
                  <a:schemeClr val="dk2"/>
                </a:solidFill>
              </a:defRPr>
            </a:lvl2pPr>
            <a:lvl3pPr indent="-298450" lvl="2" marL="1371600" rtl="0">
              <a:spcBef>
                <a:spcPts val="1600"/>
              </a:spcBef>
              <a:spcAft>
                <a:spcPts val="0"/>
              </a:spcAft>
              <a:buClr>
                <a:schemeClr val="dk2"/>
              </a:buClr>
              <a:buSzPts val="1100"/>
              <a:buChar char="■"/>
              <a:defRPr>
                <a:solidFill>
                  <a:schemeClr val="dk2"/>
                </a:solidFill>
              </a:defRPr>
            </a:lvl3pPr>
            <a:lvl4pPr indent="-298450" lvl="3" marL="1828800" rtl="0">
              <a:spcBef>
                <a:spcPts val="1600"/>
              </a:spcBef>
              <a:spcAft>
                <a:spcPts val="0"/>
              </a:spcAft>
              <a:buClr>
                <a:schemeClr val="dk2"/>
              </a:buClr>
              <a:buSzPts val="1100"/>
              <a:buChar char="●"/>
              <a:defRPr>
                <a:solidFill>
                  <a:schemeClr val="dk2"/>
                </a:solidFill>
              </a:defRPr>
            </a:lvl4pPr>
            <a:lvl5pPr indent="-298450" lvl="4" marL="2286000" rtl="0">
              <a:spcBef>
                <a:spcPts val="1600"/>
              </a:spcBef>
              <a:spcAft>
                <a:spcPts val="0"/>
              </a:spcAft>
              <a:buClr>
                <a:schemeClr val="dk2"/>
              </a:buClr>
              <a:buSzPts val="1100"/>
              <a:buChar char="○"/>
              <a:defRPr>
                <a:solidFill>
                  <a:schemeClr val="dk2"/>
                </a:solidFill>
              </a:defRPr>
            </a:lvl5pPr>
            <a:lvl6pPr indent="-298450" lvl="5" marL="2743200" rtl="0">
              <a:spcBef>
                <a:spcPts val="1600"/>
              </a:spcBef>
              <a:spcAft>
                <a:spcPts val="0"/>
              </a:spcAft>
              <a:buClr>
                <a:schemeClr val="dk2"/>
              </a:buClr>
              <a:buSzPts val="1100"/>
              <a:buChar char="■"/>
              <a:defRPr>
                <a:solidFill>
                  <a:schemeClr val="dk2"/>
                </a:solidFill>
              </a:defRPr>
            </a:lvl6pPr>
            <a:lvl7pPr indent="-298450" lvl="6" marL="3200400" rtl="0">
              <a:spcBef>
                <a:spcPts val="1600"/>
              </a:spcBef>
              <a:spcAft>
                <a:spcPts val="0"/>
              </a:spcAft>
              <a:buClr>
                <a:schemeClr val="dk2"/>
              </a:buClr>
              <a:buSzPts val="1100"/>
              <a:buChar char="●"/>
              <a:defRPr>
                <a:solidFill>
                  <a:schemeClr val="dk2"/>
                </a:solidFill>
              </a:defRPr>
            </a:lvl7pPr>
            <a:lvl8pPr indent="-298450" lvl="7" marL="3657600" rtl="0">
              <a:spcBef>
                <a:spcPts val="1600"/>
              </a:spcBef>
              <a:spcAft>
                <a:spcPts val="0"/>
              </a:spcAft>
              <a:buClr>
                <a:schemeClr val="dk2"/>
              </a:buClr>
              <a:buSzPts val="1100"/>
              <a:buChar char="○"/>
              <a:defRPr>
                <a:solidFill>
                  <a:schemeClr val="dk2"/>
                </a:solidFill>
              </a:defRPr>
            </a:lvl8pPr>
            <a:lvl9pPr indent="-298450" lvl="8" marL="4114800" rtl="0">
              <a:spcBef>
                <a:spcPts val="1600"/>
              </a:spcBef>
              <a:spcAft>
                <a:spcPts val="1600"/>
              </a:spcAft>
              <a:buClr>
                <a:schemeClr val="dk2"/>
              </a:buClr>
              <a:buSzPts val="1100"/>
              <a:buChar char="■"/>
              <a:defRPr>
                <a:solidFill>
                  <a:schemeClr val="dk2"/>
                </a:solidFill>
              </a:defRPr>
            </a:lvl9pPr>
          </a:lstStyle>
          <a:p/>
        </p:txBody>
      </p:sp>
      <p:sp>
        <p:nvSpPr>
          <p:cNvPr id="216" name="Google Shape;216;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217" name="Google Shape;217;p16">
            <a:hlinkClick action="ppaction://hlinksldjump" r:id="rId3"/>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6">
            <a:hlinkClick action="ppaction://hlinksldjump" r:id="rId4"/>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6">
            <a:hlinkClick action="ppaction://hlinksldjump" r:id="rId5"/>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6">
            <a:hlinkClick action="ppaction://hlinksldjump" r:id="rId6"/>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1" name="Google Shape;221;p16"/>
          <p:cNvGrpSpPr/>
          <p:nvPr/>
        </p:nvGrpSpPr>
        <p:grpSpPr>
          <a:xfrm>
            <a:off x="0" y="381001"/>
            <a:ext cx="1037850" cy="1016287"/>
            <a:chOff x="0" y="381001"/>
            <a:chExt cx="1037850" cy="1016287"/>
          </a:xfrm>
        </p:grpSpPr>
        <p:sp>
          <p:nvSpPr>
            <p:cNvPr id="222" name="Google Shape;222;p1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grpSp>
        <p:nvGrpSpPr>
          <p:cNvPr id="18" name="Google Shape;18;p3"/>
          <p:cNvGrpSpPr/>
          <p:nvPr/>
        </p:nvGrpSpPr>
        <p:grpSpPr>
          <a:xfrm>
            <a:off x="4406400" y="0"/>
            <a:ext cx="4737600" cy="5143065"/>
            <a:chOff x="4406400" y="0"/>
            <a:chExt cx="4737600" cy="5143065"/>
          </a:xfrm>
        </p:grpSpPr>
        <p:sp>
          <p:nvSpPr>
            <p:cNvPr id="19" name="Google Shape;19;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 name="Google Shape;37;p3"/>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8" name="Google Shape;38;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39" name="Google Shape;39;p3">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spTree>
      <p:nvGrpSpPr>
        <p:cNvPr id="43" name="Shape 43"/>
        <p:cNvGrpSpPr/>
        <p:nvPr/>
      </p:nvGrpSpPr>
      <p:grpSpPr>
        <a:xfrm>
          <a:off x="0" y="0"/>
          <a:ext cx="0" cy="0"/>
          <a:chOff x="0" y="0"/>
          <a:chExt cx="0" cy="0"/>
        </a:xfrm>
      </p:grpSpPr>
      <p:grpSp>
        <p:nvGrpSpPr>
          <p:cNvPr id="44" name="Google Shape;44;p4"/>
          <p:cNvGrpSpPr/>
          <p:nvPr/>
        </p:nvGrpSpPr>
        <p:grpSpPr>
          <a:xfrm>
            <a:off x="4406400" y="0"/>
            <a:ext cx="4737600" cy="5143065"/>
            <a:chOff x="4406400" y="0"/>
            <a:chExt cx="4737600" cy="5143065"/>
          </a:xfrm>
        </p:grpSpPr>
        <p:sp>
          <p:nvSpPr>
            <p:cNvPr id="45" name="Google Shape;45;p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 name="Google Shape;63;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64" name="Google Shape;64;p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5" name="Shape 65"/>
        <p:cNvGrpSpPr/>
        <p:nvPr/>
      </p:nvGrpSpPr>
      <p:grpSpPr>
        <a:xfrm>
          <a:off x="0" y="0"/>
          <a:ext cx="0" cy="0"/>
          <a:chOff x="0" y="0"/>
          <a:chExt cx="0" cy="0"/>
        </a:xfrm>
      </p:grpSpPr>
      <p:sp>
        <p:nvSpPr>
          <p:cNvPr id="66" name="Google Shape;66;p5">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5">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5">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5">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 name="Google Shape;70;p5"/>
          <p:cNvGrpSpPr/>
          <p:nvPr/>
        </p:nvGrpSpPr>
        <p:grpSpPr>
          <a:xfrm>
            <a:off x="0" y="381001"/>
            <a:ext cx="1037850" cy="1016287"/>
            <a:chOff x="0" y="381001"/>
            <a:chExt cx="1037850" cy="1016287"/>
          </a:xfrm>
        </p:grpSpPr>
        <p:sp>
          <p:nvSpPr>
            <p:cNvPr id="71" name="Google Shape;71;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 name="Google Shape;73;p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74" name="Google Shape;74;p5"/>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75" name="Google Shape;7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1">
  <p:cSld name="TITLE_AND_BODY_2">
    <p:spTree>
      <p:nvGrpSpPr>
        <p:cNvPr id="76" name="Shape 76"/>
        <p:cNvGrpSpPr/>
        <p:nvPr/>
      </p:nvGrpSpPr>
      <p:grpSpPr>
        <a:xfrm>
          <a:off x="0" y="0"/>
          <a:ext cx="0" cy="0"/>
          <a:chOff x="0" y="0"/>
          <a:chExt cx="0" cy="0"/>
        </a:xfrm>
      </p:grpSpPr>
      <p:sp>
        <p:nvSpPr>
          <p:cNvPr id="77" name="Google Shape;77;p6"/>
          <p:cNvSpPr txBox="1"/>
          <p:nvPr>
            <p:ph type="title"/>
          </p:nvPr>
        </p:nvSpPr>
        <p:spPr>
          <a:xfrm>
            <a:off x="361071" y="1924852"/>
            <a:ext cx="2304900" cy="17973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78" name="Google Shape;78;p6"/>
          <p:cNvSpPr/>
          <p:nvPr/>
        </p:nvSpPr>
        <p:spPr>
          <a:xfrm>
            <a:off x="4564200" y="0"/>
            <a:ext cx="45798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6"/>
          <p:cNvSpPr txBox="1"/>
          <p:nvPr>
            <p:ph idx="1" type="body"/>
          </p:nvPr>
        </p:nvSpPr>
        <p:spPr>
          <a:xfrm>
            <a:off x="6451271" y="1924850"/>
            <a:ext cx="2304900" cy="1797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
        <p:nvSpPr>
          <p:cNvPr id="80" name="Google Shape;80;p6">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6">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6">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6">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 name="Google Shape;84;p6"/>
          <p:cNvGrpSpPr/>
          <p:nvPr/>
        </p:nvGrpSpPr>
        <p:grpSpPr>
          <a:xfrm>
            <a:off x="0" y="381001"/>
            <a:ext cx="1037850" cy="1016287"/>
            <a:chOff x="0" y="381001"/>
            <a:chExt cx="1037850" cy="1016287"/>
          </a:xfrm>
        </p:grpSpPr>
        <p:sp>
          <p:nvSpPr>
            <p:cNvPr id="85" name="Google Shape;85;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 name="Google Shape;87;p6"/>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88" name="Google Shape;88;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2">
  <p:cSld name="TITLE_AND_BODY_2_1">
    <p:spTree>
      <p:nvGrpSpPr>
        <p:cNvPr id="89" name="Shape 89"/>
        <p:cNvGrpSpPr/>
        <p:nvPr/>
      </p:nvGrpSpPr>
      <p:grpSpPr>
        <a:xfrm>
          <a:off x="0" y="0"/>
          <a:ext cx="0" cy="0"/>
          <a:chOff x="0" y="0"/>
          <a:chExt cx="0" cy="0"/>
        </a:xfrm>
      </p:grpSpPr>
      <p:sp>
        <p:nvSpPr>
          <p:cNvPr id="90" name="Google Shape;90;p7"/>
          <p:cNvSpPr txBox="1"/>
          <p:nvPr>
            <p:ph type="title"/>
          </p:nvPr>
        </p:nvSpPr>
        <p:spPr>
          <a:xfrm>
            <a:off x="702850" y="1708619"/>
            <a:ext cx="3333300" cy="14709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91" name="Google Shape;91;p7"/>
          <p:cNvSpPr/>
          <p:nvPr/>
        </p:nvSpPr>
        <p:spPr>
          <a:xfrm>
            <a:off x="0" y="3486600"/>
            <a:ext cx="9144000" cy="165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7">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7">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7">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7">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 name="Google Shape;96;p7"/>
          <p:cNvGrpSpPr/>
          <p:nvPr/>
        </p:nvGrpSpPr>
        <p:grpSpPr>
          <a:xfrm>
            <a:off x="0" y="381001"/>
            <a:ext cx="1037850" cy="1016287"/>
            <a:chOff x="0" y="381001"/>
            <a:chExt cx="1037850" cy="1016287"/>
          </a:xfrm>
        </p:grpSpPr>
        <p:sp>
          <p:nvSpPr>
            <p:cNvPr id="97" name="Google Shape;97;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 name="Google Shape;99;p7"/>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100" name="Google Shape;100;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01" name="Google Shape;101;p7"/>
          <p:cNvSpPr txBox="1"/>
          <p:nvPr>
            <p:ph idx="1" type="body"/>
          </p:nvPr>
        </p:nvSpPr>
        <p:spPr>
          <a:xfrm>
            <a:off x="702850" y="3625275"/>
            <a:ext cx="3333300" cy="765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2" name="Shape 102"/>
        <p:cNvGrpSpPr/>
        <p:nvPr/>
      </p:nvGrpSpPr>
      <p:grpSpPr>
        <a:xfrm>
          <a:off x="0" y="0"/>
          <a:ext cx="0" cy="0"/>
          <a:chOff x="0" y="0"/>
          <a:chExt cx="0" cy="0"/>
        </a:xfrm>
      </p:grpSpPr>
      <p:sp>
        <p:nvSpPr>
          <p:cNvPr id="103" name="Google Shape;103;p8">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8">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8">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8">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7" name="Google Shape;107;p8"/>
          <p:cNvGrpSpPr/>
          <p:nvPr/>
        </p:nvGrpSpPr>
        <p:grpSpPr>
          <a:xfrm>
            <a:off x="0" y="381001"/>
            <a:ext cx="1037850" cy="1016287"/>
            <a:chOff x="0" y="381001"/>
            <a:chExt cx="1037850" cy="1016287"/>
          </a:xfrm>
        </p:grpSpPr>
        <p:sp>
          <p:nvSpPr>
            <p:cNvPr id="108" name="Google Shape;108;p8"/>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8"/>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 name="Google Shape;110;p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11" name="Google Shape;111;p8"/>
          <p:cNvSpPr txBox="1"/>
          <p:nvPr>
            <p:ph idx="1" type="body"/>
          </p:nvPr>
        </p:nvSpPr>
        <p:spPr>
          <a:xfrm>
            <a:off x="1297500"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2" name="Google Shape;112;p8"/>
          <p:cNvSpPr txBox="1"/>
          <p:nvPr>
            <p:ph idx="2" type="body"/>
          </p:nvPr>
        </p:nvSpPr>
        <p:spPr>
          <a:xfrm>
            <a:off x="4933221"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3" name="Google Shape;113;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4" name="Shape 114"/>
        <p:cNvGrpSpPr/>
        <p:nvPr/>
      </p:nvGrpSpPr>
      <p:grpSpPr>
        <a:xfrm>
          <a:off x="0" y="0"/>
          <a:ext cx="0" cy="0"/>
          <a:chOff x="0" y="0"/>
          <a:chExt cx="0" cy="0"/>
        </a:xfrm>
      </p:grpSpPr>
      <p:sp>
        <p:nvSpPr>
          <p:cNvPr id="115" name="Google Shape;115;p9">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9">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9">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9">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 name="Google Shape;119;p9"/>
          <p:cNvGrpSpPr/>
          <p:nvPr/>
        </p:nvGrpSpPr>
        <p:grpSpPr>
          <a:xfrm>
            <a:off x="0" y="381001"/>
            <a:ext cx="1037850" cy="1016287"/>
            <a:chOff x="0" y="381001"/>
            <a:chExt cx="1037850" cy="1016287"/>
          </a:xfrm>
        </p:grpSpPr>
        <p:sp>
          <p:nvSpPr>
            <p:cNvPr id="120" name="Google Shape;120;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 name="Google Shape;122;p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23" name="Google Shape;123;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24" name="Shape 124"/>
        <p:cNvGrpSpPr/>
        <p:nvPr/>
      </p:nvGrpSpPr>
      <p:grpSpPr>
        <a:xfrm>
          <a:off x="0" y="0"/>
          <a:ext cx="0" cy="0"/>
          <a:chOff x="0" y="0"/>
          <a:chExt cx="0" cy="0"/>
        </a:xfrm>
      </p:grpSpPr>
      <p:sp>
        <p:nvSpPr>
          <p:cNvPr id="125" name="Google Shape;125;p10">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0">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0">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0">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9" name="Google Shape;129;p10"/>
          <p:cNvGrpSpPr/>
          <p:nvPr/>
        </p:nvGrpSpPr>
        <p:grpSpPr>
          <a:xfrm>
            <a:off x="0" y="381001"/>
            <a:ext cx="1037850" cy="1016287"/>
            <a:chOff x="0" y="381001"/>
            <a:chExt cx="1037850" cy="1016287"/>
          </a:xfrm>
        </p:grpSpPr>
        <p:sp>
          <p:nvSpPr>
            <p:cNvPr id="130" name="Google Shape;130;p10"/>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0"/>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 name="Google Shape;132;p10"/>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33" name="Google Shape;133;p10"/>
          <p:cNvSpPr txBox="1"/>
          <p:nvPr>
            <p:ph idx="1" type="body"/>
          </p:nvPr>
        </p:nvSpPr>
        <p:spPr>
          <a:xfrm>
            <a:off x="1297500" y="1972550"/>
            <a:ext cx="3798900" cy="2415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34" name="Google Shape;13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xml"/><Relationship Id="rId3" Type="http://schemas.openxmlformats.org/officeDocument/2006/relationships/image" Target="../media/image14.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3.xml"/><Relationship Id="rId3" Type="http://schemas.openxmlformats.org/officeDocument/2006/relationships/image" Target="../media/image10.png"/><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4.xml"/><Relationship Id="rId3"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5.xml"/><Relationship Id="rId3" Type="http://schemas.openxmlformats.org/officeDocument/2006/relationships/image" Target="../media/image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6.xml"/><Relationship Id="rId3"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8.xml"/><Relationship Id="rId3" Type="http://schemas.openxmlformats.org/officeDocument/2006/relationships/image" Target="../media/image7.jpg"/><Relationship Id="rId4" Type="http://schemas.openxmlformats.org/officeDocument/2006/relationships/image" Target="../media/image6.jpg"/><Relationship Id="rId5" Type="http://schemas.openxmlformats.org/officeDocument/2006/relationships/image" Target="../media/image4.jpg"/><Relationship Id="rId6" Type="http://schemas.openxmlformats.org/officeDocument/2006/relationships/image" Target="../media/image2.jpg"/><Relationship Id="rId7" Type="http://schemas.openxmlformats.org/officeDocument/2006/relationships/image" Target="../media/image3.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xml"/><Relationship Id="rId3" Type="http://schemas.openxmlformats.org/officeDocument/2006/relationships/image" Target="../media/image1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 Id="rId3" Type="http://schemas.openxmlformats.org/officeDocument/2006/relationships/image" Target="../media/image1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xml"/><Relationship Id="rId3" Type="http://schemas.openxmlformats.org/officeDocument/2006/relationships/image" Target="../media/image5.png"/><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17"/>
          <p:cNvSpPr txBox="1"/>
          <p:nvPr>
            <p:ph type="ctrTitle"/>
          </p:nvPr>
        </p:nvSpPr>
        <p:spPr>
          <a:xfrm>
            <a:off x="3794875" y="992850"/>
            <a:ext cx="5017500" cy="15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CO</a:t>
            </a:r>
            <a:r>
              <a:rPr baseline="-25000" lang="en-GB"/>
              <a:t>2 </a:t>
            </a:r>
            <a:r>
              <a:rPr lang="en-GB"/>
              <a:t>storage though Enhanced Oil Recovery Process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26"/>
          <p:cNvSpPr txBox="1"/>
          <p:nvPr>
            <p:ph type="title"/>
          </p:nvPr>
        </p:nvSpPr>
        <p:spPr>
          <a:xfrm>
            <a:off x="1297500" y="393750"/>
            <a:ext cx="3798900" cy="588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Exergy recovery factor:-</a:t>
            </a:r>
            <a:endParaRPr/>
          </a:p>
        </p:txBody>
      </p:sp>
      <p:sp>
        <p:nvSpPr>
          <p:cNvPr id="291" name="Google Shape;291;p26"/>
          <p:cNvSpPr txBox="1"/>
          <p:nvPr>
            <p:ph idx="1" type="body"/>
          </p:nvPr>
        </p:nvSpPr>
        <p:spPr>
          <a:xfrm>
            <a:off x="279450" y="1103325"/>
            <a:ext cx="7081500" cy="366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It is defined as</a:t>
            </a:r>
            <a:endParaRPr/>
          </a:p>
          <a:p>
            <a:pPr indent="0" lvl="0" marL="0" rtl="0" algn="l">
              <a:spcBef>
                <a:spcPts val="1600"/>
              </a:spcBef>
              <a:spcAft>
                <a:spcPts val="0"/>
              </a:spcAft>
              <a:buNone/>
            </a:pPr>
            <a:r>
              <a:rPr lang="en-GB"/>
              <a:t>Here,</a:t>
            </a:r>
            <a:endParaRPr/>
          </a:p>
          <a:p>
            <a:pPr indent="-311150" lvl="0" marL="457200" rtl="0" algn="l">
              <a:spcBef>
                <a:spcPts val="1600"/>
              </a:spcBef>
              <a:spcAft>
                <a:spcPts val="0"/>
              </a:spcAft>
              <a:buSzPts val="1300"/>
              <a:buAutoNum type="arabicPeriod"/>
            </a:pPr>
            <a:r>
              <a:rPr lang="en-GB"/>
              <a:t>Gained exergy is the exergy of the final product (within the selected boundary).</a:t>
            </a:r>
            <a:endParaRPr/>
          </a:p>
          <a:p>
            <a:pPr indent="-311150" lvl="0" marL="457200" rtl="0" algn="l">
              <a:spcBef>
                <a:spcPts val="0"/>
              </a:spcBef>
              <a:spcAft>
                <a:spcPts val="0"/>
              </a:spcAft>
              <a:buSzPts val="1300"/>
              <a:buAutoNum type="arabicPeriod"/>
            </a:pPr>
            <a:r>
              <a:rPr lang="en-GB"/>
              <a:t>Invested exergy is the amount of exergy invested in producing hydrocarbons. And ,</a:t>
            </a:r>
            <a:endParaRPr/>
          </a:p>
          <a:p>
            <a:pPr indent="-311150" lvl="0" marL="457200" rtl="0" algn="l">
              <a:spcBef>
                <a:spcPts val="0"/>
              </a:spcBef>
              <a:spcAft>
                <a:spcPts val="0"/>
              </a:spcAft>
              <a:buSzPts val="1300"/>
              <a:buAutoNum type="arabicPeriod"/>
            </a:pPr>
            <a:r>
              <a:rPr lang="en-GB"/>
              <a:t>Fuel exergy is the amount of exergy stored in the hydrocarbon reservoir.</a:t>
            </a:r>
            <a:endParaRPr/>
          </a:p>
          <a:p>
            <a:pPr indent="0" lvl="0" marL="457200" rtl="0" algn="l">
              <a:spcBef>
                <a:spcPts val="1600"/>
              </a:spcBef>
              <a:spcAft>
                <a:spcPts val="0"/>
              </a:spcAft>
              <a:buNone/>
            </a:pPr>
            <a:r>
              <a:rPr lang="en-GB"/>
              <a:t>If we put every term in </a:t>
            </a:r>
            <a:r>
              <a:rPr lang="en-GB"/>
              <a:t>recovery</a:t>
            </a:r>
            <a:r>
              <a:rPr lang="en-GB"/>
              <a:t> factor then we get,</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id="292" name="Google Shape;292;p26"/>
          <p:cNvPicPr preferRelativeResize="0"/>
          <p:nvPr/>
        </p:nvPicPr>
        <p:blipFill>
          <a:blip r:embed="rId3">
            <a:alphaModFix/>
          </a:blip>
          <a:stretch>
            <a:fillRect/>
          </a:stretch>
        </p:blipFill>
        <p:spPr>
          <a:xfrm>
            <a:off x="2680400" y="1103325"/>
            <a:ext cx="2987273" cy="710875"/>
          </a:xfrm>
          <a:prstGeom prst="rect">
            <a:avLst/>
          </a:prstGeom>
          <a:noFill/>
          <a:ln>
            <a:noFill/>
          </a:ln>
        </p:spPr>
      </p:pic>
      <p:pic>
        <p:nvPicPr>
          <p:cNvPr id="293" name="Google Shape;293;p26"/>
          <p:cNvPicPr preferRelativeResize="0"/>
          <p:nvPr/>
        </p:nvPicPr>
        <p:blipFill>
          <a:blip r:embed="rId4">
            <a:alphaModFix/>
          </a:blip>
          <a:stretch>
            <a:fillRect/>
          </a:stretch>
        </p:blipFill>
        <p:spPr>
          <a:xfrm>
            <a:off x="279450" y="3202275"/>
            <a:ext cx="7054476" cy="9928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27"/>
          <p:cNvSpPr txBox="1"/>
          <p:nvPr>
            <p:ph type="title"/>
          </p:nvPr>
        </p:nvSpPr>
        <p:spPr>
          <a:xfrm>
            <a:off x="1503450" y="393750"/>
            <a:ext cx="5658600" cy="70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Exergy of CO</a:t>
            </a:r>
            <a:r>
              <a:rPr baseline="-25000" lang="en-GB"/>
              <a:t>2</a:t>
            </a:r>
            <a:r>
              <a:rPr lang="en-GB"/>
              <a:t> Capture And Storage.</a:t>
            </a:r>
            <a:endParaRPr/>
          </a:p>
        </p:txBody>
      </p:sp>
      <p:sp>
        <p:nvSpPr>
          <p:cNvPr id="299" name="Google Shape;299;p27"/>
          <p:cNvSpPr txBox="1"/>
          <p:nvPr/>
        </p:nvSpPr>
        <p:spPr>
          <a:xfrm>
            <a:off x="1505100" y="1093950"/>
            <a:ext cx="6173400" cy="3715500"/>
          </a:xfrm>
          <a:prstGeom prst="rect">
            <a:avLst/>
          </a:prstGeom>
          <a:noFill/>
          <a:ln>
            <a:noFill/>
          </a:ln>
        </p:spPr>
        <p:txBody>
          <a:bodyPr anchorCtr="0" anchor="t" bIns="91425" lIns="91425" spcFirstLastPara="1" rIns="91425" wrap="square" tIns="91425">
            <a:noAutofit/>
          </a:bodyPr>
          <a:lstStyle/>
          <a:p>
            <a:pPr indent="-311150" lvl="0" marL="457200" rtl="0" algn="l">
              <a:lnSpc>
                <a:spcPct val="150000"/>
              </a:lnSpc>
              <a:spcBef>
                <a:spcPts val="0"/>
              </a:spcBef>
              <a:spcAft>
                <a:spcPts val="0"/>
              </a:spcAft>
              <a:buClr>
                <a:schemeClr val="lt1"/>
              </a:buClr>
              <a:buSzPts val="1300"/>
              <a:buFont typeface="Lato"/>
              <a:buAutoNum type="arabicParenR"/>
            </a:pPr>
            <a:r>
              <a:rPr lang="en-GB" sz="1300">
                <a:solidFill>
                  <a:schemeClr val="lt1"/>
                </a:solidFill>
                <a:latin typeface="Lato"/>
                <a:ea typeface="Lato"/>
                <a:cs typeface="Lato"/>
                <a:sym typeface="Lato"/>
              </a:rPr>
              <a:t>Goal:  To examine the sustainability of standalone CCS process.</a:t>
            </a:r>
            <a:endParaRPr sz="1300">
              <a:solidFill>
                <a:schemeClr val="lt1"/>
              </a:solidFill>
              <a:latin typeface="Lato"/>
              <a:ea typeface="Lato"/>
              <a:cs typeface="Lato"/>
              <a:sym typeface="Lato"/>
            </a:endParaRPr>
          </a:p>
          <a:p>
            <a:pPr indent="-311150" lvl="0" marL="457200" rtl="0" algn="l">
              <a:lnSpc>
                <a:spcPct val="150000"/>
              </a:lnSpc>
              <a:spcBef>
                <a:spcPts val="0"/>
              </a:spcBef>
              <a:spcAft>
                <a:spcPts val="0"/>
              </a:spcAft>
              <a:buClr>
                <a:schemeClr val="lt1"/>
              </a:buClr>
              <a:buSzPts val="1300"/>
              <a:buFont typeface="Lato"/>
              <a:buAutoNum type="arabicParenR"/>
            </a:pPr>
            <a:r>
              <a:rPr lang="en-GB" sz="1300">
                <a:solidFill>
                  <a:schemeClr val="lt1"/>
                </a:solidFill>
                <a:latin typeface="Lato"/>
                <a:ea typeface="Lato"/>
                <a:cs typeface="Lato"/>
                <a:sym typeface="Lato"/>
              </a:rPr>
              <a:t>Storing 1 kg of CO</a:t>
            </a:r>
            <a:r>
              <a:rPr baseline="-25000" lang="en-GB" sz="1300">
                <a:solidFill>
                  <a:schemeClr val="lt1"/>
                </a:solidFill>
                <a:latin typeface="Lato"/>
                <a:ea typeface="Lato"/>
                <a:cs typeface="Lato"/>
                <a:sym typeface="Lato"/>
              </a:rPr>
              <a:t>2</a:t>
            </a:r>
            <a:r>
              <a:rPr lang="en-GB" sz="1300">
                <a:solidFill>
                  <a:schemeClr val="lt1"/>
                </a:solidFill>
                <a:latin typeface="Lato"/>
                <a:ea typeface="Lato"/>
                <a:cs typeface="Lato"/>
                <a:sym typeface="Lato"/>
              </a:rPr>
              <a:t>  in CCS produces additional  CO</a:t>
            </a:r>
            <a:r>
              <a:rPr baseline="-25000" lang="en-GB" sz="1300">
                <a:solidFill>
                  <a:schemeClr val="lt1"/>
                </a:solidFill>
                <a:latin typeface="Lato"/>
                <a:ea typeface="Lato"/>
                <a:cs typeface="Lato"/>
                <a:sym typeface="Lato"/>
              </a:rPr>
              <a:t>2</a:t>
            </a:r>
            <a:r>
              <a:rPr lang="en-GB" sz="1300">
                <a:solidFill>
                  <a:schemeClr val="lt1"/>
                </a:solidFill>
                <a:latin typeface="Lato"/>
                <a:ea typeface="Lato"/>
                <a:cs typeface="Lato"/>
                <a:sym typeface="Lato"/>
              </a:rPr>
              <a:t>. </a:t>
            </a:r>
            <a:endParaRPr sz="1300">
              <a:solidFill>
                <a:schemeClr val="lt1"/>
              </a:solidFill>
              <a:latin typeface="Lato"/>
              <a:ea typeface="Lato"/>
              <a:cs typeface="Lato"/>
              <a:sym typeface="Lato"/>
            </a:endParaRPr>
          </a:p>
          <a:p>
            <a:pPr indent="-311150" lvl="0" marL="457200" rtl="0" algn="l">
              <a:lnSpc>
                <a:spcPct val="150000"/>
              </a:lnSpc>
              <a:spcBef>
                <a:spcPts val="0"/>
              </a:spcBef>
              <a:spcAft>
                <a:spcPts val="0"/>
              </a:spcAft>
              <a:buClr>
                <a:schemeClr val="lt1"/>
              </a:buClr>
              <a:buSzPts val="1300"/>
              <a:buFont typeface="Lato"/>
              <a:buAutoNum type="arabicParenR"/>
            </a:pPr>
            <a:r>
              <a:rPr lang="en-GB" sz="1300">
                <a:solidFill>
                  <a:schemeClr val="lt1"/>
                </a:solidFill>
                <a:latin typeface="Lato"/>
                <a:ea typeface="Lato"/>
                <a:cs typeface="Lato"/>
                <a:sym typeface="Lato"/>
              </a:rPr>
              <a:t>The amount of this CO</a:t>
            </a:r>
            <a:r>
              <a:rPr baseline="-25000" lang="en-GB" sz="1300">
                <a:solidFill>
                  <a:schemeClr val="lt1"/>
                </a:solidFill>
                <a:latin typeface="Lato"/>
                <a:ea typeface="Lato"/>
                <a:cs typeface="Lato"/>
                <a:sym typeface="Lato"/>
              </a:rPr>
              <a:t>2</a:t>
            </a:r>
            <a:r>
              <a:rPr lang="en-GB" sz="1300">
                <a:solidFill>
                  <a:schemeClr val="lt1"/>
                </a:solidFill>
                <a:latin typeface="Lato"/>
                <a:ea typeface="Lato"/>
                <a:cs typeface="Lato"/>
                <a:sym typeface="Lato"/>
              </a:rPr>
              <a:t> produced depends on the fossil fuel( methane, oil, coal) that was used to power the storage process.</a:t>
            </a:r>
            <a:endParaRPr sz="1300">
              <a:solidFill>
                <a:schemeClr val="lt1"/>
              </a:solidFill>
              <a:latin typeface="Lato"/>
              <a:ea typeface="Lato"/>
              <a:cs typeface="Lato"/>
              <a:sym typeface="Lato"/>
            </a:endParaRPr>
          </a:p>
          <a:p>
            <a:pPr indent="-311150" lvl="0" marL="457200" rtl="0" algn="l">
              <a:lnSpc>
                <a:spcPct val="150000"/>
              </a:lnSpc>
              <a:spcBef>
                <a:spcPts val="0"/>
              </a:spcBef>
              <a:spcAft>
                <a:spcPts val="0"/>
              </a:spcAft>
              <a:buClr>
                <a:schemeClr val="lt1"/>
              </a:buClr>
              <a:buSzPts val="1300"/>
              <a:buFont typeface="Lato"/>
              <a:buAutoNum type="arabicParenR"/>
            </a:pPr>
            <a:r>
              <a:rPr lang="en-GB" sz="1300">
                <a:solidFill>
                  <a:schemeClr val="lt1"/>
                </a:solidFill>
                <a:latin typeface="Lato"/>
                <a:ea typeface="Lato"/>
                <a:cs typeface="Lato"/>
                <a:sym typeface="Lato"/>
              </a:rPr>
              <a:t>This CO</a:t>
            </a:r>
            <a:r>
              <a:rPr baseline="-25000" lang="en-GB" sz="1300">
                <a:solidFill>
                  <a:schemeClr val="lt1"/>
                </a:solidFill>
                <a:latin typeface="Lato"/>
                <a:ea typeface="Lato"/>
                <a:cs typeface="Lato"/>
                <a:sym typeface="Lato"/>
              </a:rPr>
              <a:t>2</a:t>
            </a:r>
            <a:r>
              <a:rPr lang="en-GB" sz="1300">
                <a:solidFill>
                  <a:schemeClr val="lt1"/>
                </a:solidFill>
                <a:latin typeface="Lato"/>
                <a:ea typeface="Lato"/>
                <a:cs typeface="Lato"/>
                <a:sym typeface="Lato"/>
              </a:rPr>
              <a:t> must also be stored through CCS, which would produce additional </a:t>
            </a:r>
            <a:br>
              <a:rPr lang="en-GB" sz="1300">
                <a:solidFill>
                  <a:schemeClr val="lt1"/>
                </a:solidFill>
                <a:latin typeface="Lato"/>
                <a:ea typeface="Lato"/>
                <a:cs typeface="Lato"/>
                <a:sym typeface="Lato"/>
              </a:rPr>
            </a:br>
            <a:r>
              <a:rPr lang="en-GB" sz="1300">
                <a:solidFill>
                  <a:schemeClr val="lt1"/>
                </a:solidFill>
                <a:latin typeface="Lato"/>
                <a:ea typeface="Lato"/>
                <a:cs typeface="Lato"/>
                <a:sym typeface="Lato"/>
              </a:rPr>
              <a:t>CO</a:t>
            </a:r>
            <a:r>
              <a:rPr baseline="-25000" lang="en-GB" sz="1300">
                <a:solidFill>
                  <a:schemeClr val="lt1"/>
                </a:solidFill>
                <a:latin typeface="Lato"/>
                <a:ea typeface="Lato"/>
                <a:cs typeface="Lato"/>
                <a:sym typeface="Lato"/>
              </a:rPr>
              <a:t>2</a:t>
            </a:r>
            <a:r>
              <a:rPr lang="en-GB" sz="1300">
                <a:solidFill>
                  <a:schemeClr val="lt1"/>
                </a:solidFill>
                <a:latin typeface="Lato"/>
                <a:ea typeface="Lato"/>
                <a:cs typeface="Lato"/>
                <a:sym typeface="Lato"/>
              </a:rPr>
              <a:t>. </a:t>
            </a:r>
            <a:endParaRPr sz="1300">
              <a:solidFill>
                <a:schemeClr val="lt1"/>
              </a:solidFill>
              <a:latin typeface="Lato"/>
              <a:ea typeface="Lato"/>
              <a:cs typeface="Lato"/>
              <a:sym typeface="Lato"/>
            </a:endParaRPr>
          </a:p>
          <a:p>
            <a:pPr indent="-311150" lvl="0" marL="457200" rtl="0" algn="l">
              <a:lnSpc>
                <a:spcPct val="150000"/>
              </a:lnSpc>
              <a:spcBef>
                <a:spcPts val="0"/>
              </a:spcBef>
              <a:spcAft>
                <a:spcPts val="0"/>
              </a:spcAft>
              <a:buClr>
                <a:schemeClr val="lt1"/>
              </a:buClr>
              <a:buSzPts val="1300"/>
              <a:buFont typeface="Lato"/>
              <a:buAutoNum type="arabicParenR"/>
            </a:pPr>
            <a:r>
              <a:rPr lang="en-GB" sz="1300">
                <a:solidFill>
                  <a:schemeClr val="lt1"/>
                </a:solidFill>
                <a:latin typeface="Lato"/>
                <a:ea typeface="Lato"/>
                <a:cs typeface="Lato"/>
                <a:sym typeface="Lato"/>
              </a:rPr>
              <a:t>Thus find the net amount of CO</a:t>
            </a:r>
            <a:r>
              <a:rPr baseline="-25000" lang="en-GB" sz="1300">
                <a:solidFill>
                  <a:schemeClr val="lt1"/>
                </a:solidFill>
                <a:latin typeface="Lato"/>
                <a:ea typeface="Lato"/>
                <a:cs typeface="Lato"/>
                <a:sym typeface="Lato"/>
              </a:rPr>
              <a:t>2 </a:t>
            </a:r>
            <a:r>
              <a:rPr lang="en-GB" sz="1300">
                <a:solidFill>
                  <a:schemeClr val="lt1"/>
                </a:solidFill>
                <a:latin typeface="Lato"/>
                <a:ea typeface="Lato"/>
                <a:cs typeface="Lato"/>
                <a:sym typeface="Lato"/>
              </a:rPr>
              <a:t> produced for storing 1 kg of CO</a:t>
            </a:r>
            <a:r>
              <a:rPr baseline="-25000" lang="en-GB" sz="1300">
                <a:solidFill>
                  <a:schemeClr val="lt1"/>
                </a:solidFill>
                <a:latin typeface="Lato"/>
                <a:ea typeface="Lato"/>
                <a:cs typeface="Lato"/>
                <a:sym typeface="Lato"/>
              </a:rPr>
              <a:t>2</a:t>
            </a:r>
            <a:r>
              <a:rPr lang="en-GB" sz="1300">
                <a:solidFill>
                  <a:schemeClr val="lt1"/>
                </a:solidFill>
                <a:latin typeface="Lato"/>
                <a:ea typeface="Lato"/>
                <a:cs typeface="Lato"/>
                <a:sym typeface="Lato"/>
              </a:rPr>
              <a:t> that was already existent in the atmosphere.</a:t>
            </a:r>
            <a:endParaRPr sz="1300">
              <a:solidFill>
                <a:schemeClr val="lt1"/>
              </a:solidFill>
              <a:latin typeface="Lato"/>
              <a:ea typeface="Lato"/>
              <a:cs typeface="Lato"/>
              <a:sym typeface="Lato"/>
            </a:endParaRPr>
          </a:p>
          <a:p>
            <a:pPr indent="-311150" lvl="0" marL="457200" rtl="0" algn="l">
              <a:lnSpc>
                <a:spcPct val="150000"/>
              </a:lnSpc>
              <a:spcBef>
                <a:spcPts val="0"/>
              </a:spcBef>
              <a:spcAft>
                <a:spcPts val="0"/>
              </a:spcAft>
              <a:buClr>
                <a:schemeClr val="lt1"/>
              </a:buClr>
              <a:buSzPts val="1300"/>
              <a:buFont typeface="Lato"/>
              <a:buAutoNum type="arabicParenR"/>
            </a:pPr>
            <a:r>
              <a:rPr lang="en-GB" sz="1300">
                <a:solidFill>
                  <a:schemeClr val="lt1"/>
                </a:solidFill>
                <a:latin typeface="Lato"/>
                <a:ea typeface="Lato"/>
                <a:cs typeface="Lato"/>
                <a:sym typeface="Lato"/>
              </a:rPr>
              <a:t>We find that for Coal, the amount of CO</a:t>
            </a:r>
            <a:r>
              <a:rPr baseline="-25000" lang="en-GB" sz="1300">
                <a:solidFill>
                  <a:schemeClr val="lt1"/>
                </a:solidFill>
                <a:latin typeface="Lato"/>
                <a:ea typeface="Lato"/>
                <a:cs typeface="Lato"/>
                <a:sym typeface="Lato"/>
              </a:rPr>
              <a:t>2</a:t>
            </a:r>
            <a:r>
              <a:rPr lang="en-GB" sz="1300">
                <a:solidFill>
                  <a:schemeClr val="lt1"/>
                </a:solidFill>
                <a:latin typeface="Lato"/>
                <a:ea typeface="Lato"/>
                <a:cs typeface="Lato"/>
                <a:sym typeface="Lato"/>
              </a:rPr>
              <a:t> produced in the storing process exceeds the amount that was stored (1 kg).</a:t>
            </a:r>
            <a:endParaRPr sz="1300">
              <a:solidFill>
                <a:schemeClr val="lt1"/>
              </a:solidFill>
              <a:latin typeface="Lato"/>
              <a:ea typeface="Lato"/>
              <a:cs typeface="Lato"/>
              <a:sym typeface="Lato"/>
            </a:endParaRPr>
          </a:p>
          <a:p>
            <a:pPr indent="-311150" lvl="0" marL="457200" rtl="0" algn="l">
              <a:lnSpc>
                <a:spcPct val="150000"/>
              </a:lnSpc>
              <a:spcBef>
                <a:spcPts val="0"/>
              </a:spcBef>
              <a:spcAft>
                <a:spcPts val="0"/>
              </a:spcAft>
              <a:buClr>
                <a:schemeClr val="lt1"/>
              </a:buClr>
              <a:buSzPts val="1300"/>
              <a:buFont typeface="Lato"/>
              <a:buAutoNum type="arabicParenR"/>
            </a:pPr>
            <a:r>
              <a:rPr lang="en-GB" sz="1300">
                <a:solidFill>
                  <a:schemeClr val="lt1"/>
                </a:solidFill>
                <a:latin typeface="Lato"/>
                <a:ea typeface="Lato"/>
                <a:cs typeface="Lato"/>
                <a:sym typeface="Lato"/>
              </a:rPr>
              <a:t>This shows that the standalone CCS is not sustainable for coal.</a:t>
            </a:r>
            <a:endParaRPr sz="1300">
              <a:solidFill>
                <a:schemeClr val="lt1"/>
              </a:solidFill>
              <a:latin typeface="Lato"/>
              <a:ea typeface="Lato"/>
              <a:cs typeface="Lato"/>
              <a:sym typeface="La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28"/>
          <p:cNvSpPr txBox="1"/>
          <p:nvPr>
            <p:ph type="title"/>
          </p:nvPr>
        </p:nvSpPr>
        <p:spPr>
          <a:xfrm>
            <a:off x="1297500" y="393750"/>
            <a:ext cx="6531900" cy="52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Exergy analysis of CO</a:t>
            </a:r>
            <a:r>
              <a:rPr baseline="-25000" lang="en-GB"/>
              <a:t>2</a:t>
            </a:r>
            <a:r>
              <a:rPr lang="en-GB"/>
              <a:t> EOR</a:t>
            </a:r>
            <a:endParaRPr/>
          </a:p>
        </p:txBody>
      </p:sp>
      <p:sp>
        <p:nvSpPr>
          <p:cNvPr id="305" name="Google Shape;305;p28"/>
          <p:cNvSpPr txBox="1"/>
          <p:nvPr>
            <p:ph idx="1" type="body"/>
          </p:nvPr>
        </p:nvSpPr>
        <p:spPr>
          <a:xfrm>
            <a:off x="1297500" y="1064875"/>
            <a:ext cx="6068700" cy="3323700"/>
          </a:xfrm>
          <a:prstGeom prst="rect">
            <a:avLst/>
          </a:prstGeom>
        </p:spPr>
        <p:txBody>
          <a:bodyPr anchorCtr="0" anchor="t" bIns="91425" lIns="91425" spcFirstLastPara="1" rIns="91425" wrap="square" tIns="91425">
            <a:noAutofit/>
          </a:bodyPr>
          <a:lstStyle/>
          <a:p>
            <a:pPr indent="-304800" lvl="0" marL="457200" rtl="0" algn="l">
              <a:lnSpc>
                <a:spcPct val="150000"/>
              </a:lnSpc>
              <a:spcBef>
                <a:spcPts val="0"/>
              </a:spcBef>
              <a:spcAft>
                <a:spcPts val="0"/>
              </a:spcAft>
              <a:buSzPts val="1200"/>
              <a:buChar char="➔"/>
            </a:pPr>
            <a:r>
              <a:rPr lang="en-GB" sz="1200"/>
              <a:t>In </a:t>
            </a:r>
            <a:r>
              <a:rPr lang="en-GB" sz="1200"/>
              <a:t>this section, the whole process is divided into three parts(such as called Scenario).</a:t>
            </a:r>
            <a:endParaRPr sz="1200"/>
          </a:p>
          <a:p>
            <a:pPr indent="-304800" lvl="0" marL="457200" rtl="0" algn="l">
              <a:lnSpc>
                <a:spcPct val="150000"/>
              </a:lnSpc>
              <a:spcBef>
                <a:spcPts val="0"/>
              </a:spcBef>
              <a:spcAft>
                <a:spcPts val="0"/>
              </a:spcAft>
              <a:buSzPts val="1200"/>
              <a:buChar char="➔"/>
            </a:pPr>
            <a:r>
              <a:rPr lang="en-GB" sz="1200"/>
              <a:t>Our main aim to provide analysis on the exergy-recovery factor for the carbon dioxide enhanced oil recovery(EOR) process and how CO</a:t>
            </a:r>
            <a:r>
              <a:rPr baseline="-25000" lang="en-GB" sz="1200"/>
              <a:t>2</a:t>
            </a:r>
            <a:r>
              <a:rPr lang="en-GB" sz="1200"/>
              <a:t> is utilized by oil recovery theoretically. </a:t>
            </a:r>
            <a:endParaRPr sz="1200"/>
          </a:p>
          <a:p>
            <a:pPr indent="-304800" lvl="0" marL="457200" rtl="0" algn="l">
              <a:lnSpc>
                <a:spcPct val="150000"/>
              </a:lnSpc>
              <a:spcBef>
                <a:spcPts val="0"/>
              </a:spcBef>
              <a:spcAft>
                <a:spcPts val="0"/>
              </a:spcAft>
              <a:buSzPts val="1200"/>
              <a:buChar char="➔"/>
            </a:pPr>
            <a:r>
              <a:rPr lang="en-GB" sz="1200"/>
              <a:t>While along with the time, the exergy recovery factor decreases, the need of more exergy is raised as the time increases.</a:t>
            </a:r>
            <a:endParaRPr sz="1200"/>
          </a:p>
          <a:p>
            <a:pPr indent="-304800" lvl="0" marL="457200" rtl="0" algn="l">
              <a:lnSpc>
                <a:spcPct val="150000"/>
              </a:lnSpc>
              <a:spcBef>
                <a:spcPts val="0"/>
              </a:spcBef>
              <a:spcAft>
                <a:spcPts val="0"/>
              </a:spcAft>
              <a:buSzPts val="1200"/>
              <a:buChar char="➔"/>
            </a:pPr>
            <a:r>
              <a:rPr lang="en-GB" sz="1200"/>
              <a:t>Apart from this, gross CO</a:t>
            </a:r>
            <a:r>
              <a:rPr baseline="-25000" lang="en-GB" sz="1200"/>
              <a:t>2</a:t>
            </a:r>
            <a:r>
              <a:rPr lang="en-GB" sz="1200"/>
              <a:t>  utilization factor is also coming into the picture now because exergy recovery factor is  basically function of exergy recovery rate.</a:t>
            </a:r>
            <a:endParaRPr sz="1200"/>
          </a:p>
          <a:p>
            <a:pPr indent="-304800" lvl="0" marL="457200" rtl="0" algn="l">
              <a:lnSpc>
                <a:spcPct val="150000"/>
              </a:lnSpc>
              <a:spcBef>
                <a:spcPts val="0"/>
              </a:spcBef>
              <a:spcAft>
                <a:spcPts val="0"/>
              </a:spcAft>
              <a:buSzPts val="1200"/>
              <a:buChar char="➔"/>
            </a:pPr>
            <a:r>
              <a:rPr lang="en-GB" sz="1200"/>
              <a:t>The amount of exergy released in a certain process depends on what is happening with the molecules in the process. Due to this happening with molecules, a gases like CO</a:t>
            </a:r>
            <a:r>
              <a:rPr baseline="-25000" lang="en-GB" sz="1200"/>
              <a:t>2</a:t>
            </a:r>
            <a:r>
              <a:rPr lang="en-GB" sz="1200"/>
              <a:t>  is being released. And to capture this emission of CO</a:t>
            </a:r>
            <a:r>
              <a:rPr baseline="-25000" lang="en-GB" sz="1200"/>
              <a:t>2</a:t>
            </a:r>
            <a:r>
              <a:rPr lang="en-GB" sz="1200"/>
              <a:t>  , CO</a:t>
            </a:r>
            <a:r>
              <a:rPr baseline="-25000" lang="en-GB" sz="1200"/>
              <a:t>2</a:t>
            </a:r>
            <a:r>
              <a:rPr lang="en-GB" sz="1200"/>
              <a:t>-Enhanced oil recovery method is used.</a:t>
            </a:r>
            <a:endParaRPr sz="12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29"/>
          <p:cNvSpPr txBox="1"/>
          <p:nvPr>
            <p:ph type="title"/>
          </p:nvPr>
        </p:nvSpPr>
        <p:spPr>
          <a:xfrm>
            <a:off x="1297500" y="393750"/>
            <a:ext cx="5648700" cy="56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Oil Recovery Factor</a:t>
            </a:r>
            <a:endParaRPr/>
          </a:p>
        </p:txBody>
      </p:sp>
      <p:sp>
        <p:nvSpPr>
          <p:cNvPr id="311" name="Google Shape;311;p29"/>
          <p:cNvSpPr txBox="1"/>
          <p:nvPr>
            <p:ph idx="1" type="body"/>
          </p:nvPr>
        </p:nvSpPr>
        <p:spPr>
          <a:xfrm>
            <a:off x="1297500" y="1251275"/>
            <a:ext cx="4750500" cy="3137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GB"/>
              <a:t>Developed by LW Lake and MP walsh.</a:t>
            </a:r>
            <a:endParaRPr/>
          </a:p>
          <a:p>
            <a:pPr indent="-311150" lvl="0" marL="457200" rtl="0" algn="l">
              <a:spcBef>
                <a:spcPts val="0"/>
              </a:spcBef>
              <a:spcAft>
                <a:spcPts val="0"/>
              </a:spcAft>
              <a:buSzPts val="1300"/>
              <a:buChar char="●"/>
            </a:pPr>
            <a:r>
              <a:rPr lang="en-GB"/>
              <a:t>CO_2 is injected with water to </a:t>
            </a:r>
            <a:r>
              <a:rPr lang="en-GB"/>
              <a:t>displace</a:t>
            </a:r>
            <a:r>
              <a:rPr lang="en-GB"/>
              <a:t> oil in a 1-D Porous Medium</a:t>
            </a:r>
            <a:endParaRPr/>
          </a:p>
          <a:p>
            <a:pPr indent="-311150" lvl="0" marL="457200" rtl="0" algn="l">
              <a:spcBef>
                <a:spcPts val="0"/>
              </a:spcBef>
              <a:spcAft>
                <a:spcPts val="0"/>
              </a:spcAft>
              <a:buSzPts val="1300"/>
              <a:buChar char="●"/>
            </a:pPr>
            <a:r>
              <a:rPr lang="en-GB"/>
              <a:t>Fractional Flow Functions:</a:t>
            </a:r>
            <a:endParaRPr/>
          </a:p>
          <a:p>
            <a:pPr indent="0" lvl="0" marL="457200" rtl="0" algn="l">
              <a:spcBef>
                <a:spcPts val="1600"/>
              </a:spcBef>
              <a:spcAft>
                <a:spcPts val="0"/>
              </a:spcAft>
              <a:buNone/>
            </a:pPr>
            <a:r>
              <a:t/>
            </a:r>
            <a:endParaRPr/>
          </a:p>
          <a:p>
            <a:pPr indent="0" lvl="0" marL="457200" rtl="0" algn="l">
              <a:spcBef>
                <a:spcPts val="1600"/>
              </a:spcBef>
              <a:spcAft>
                <a:spcPts val="0"/>
              </a:spcAft>
              <a:buNone/>
            </a:pPr>
            <a:r>
              <a:t/>
            </a:r>
            <a:endParaRPr/>
          </a:p>
          <a:p>
            <a:pPr indent="0" lvl="0" marL="457200" rtl="0" algn="l">
              <a:spcBef>
                <a:spcPts val="1600"/>
              </a:spcBef>
              <a:spcAft>
                <a:spcPts val="1600"/>
              </a:spcAft>
              <a:buNone/>
            </a:pPr>
            <a:r>
              <a:t/>
            </a:r>
            <a:endParaRPr/>
          </a:p>
        </p:txBody>
      </p:sp>
      <p:pic>
        <p:nvPicPr>
          <p:cNvPr id="312" name="Google Shape;312;p29"/>
          <p:cNvPicPr preferRelativeResize="0"/>
          <p:nvPr/>
        </p:nvPicPr>
        <p:blipFill>
          <a:blip r:embed="rId3">
            <a:alphaModFix/>
          </a:blip>
          <a:stretch>
            <a:fillRect/>
          </a:stretch>
        </p:blipFill>
        <p:spPr>
          <a:xfrm>
            <a:off x="1885075" y="2286025"/>
            <a:ext cx="1676400" cy="838200"/>
          </a:xfrm>
          <a:prstGeom prst="rect">
            <a:avLst/>
          </a:prstGeom>
          <a:noFill/>
          <a:ln>
            <a:noFill/>
          </a:ln>
        </p:spPr>
      </p:pic>
      <p:pic>
        <p:nvPicPr>
          <p:cNvPr id="313" name="Google Shape;313;p29"/>
          <p:cNvPicPr preferRelativeResize="0"/>
          <p:nvPr/>
        </p:nvPicPr>
        <p:blipFill>
          <a:blip r:embed="rId4">
            <a:alphaModFix/>
          </a:blip>
          <a:stretch>
            <a:fillRect/>
          </a:stretch>
        </p:blipFill>
        <p:spPr>
          <a:xfrm>
            <a:off x="3561475" y="2286024"/>
            <a:ext cx="1676400" cy="8382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30"/>
          <p:cNvSpPr txBox="1"/>
          <p:nvPr>
            <p:ph type="title"/>
          </p:nvPr>
        </p:nvSpPr>
        <p:spPr>
          <a:xfrm>
            <a:off x="1297500" y="393750"/>
            <a:ext cx="3798900" cy="633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Oil Recovery Factor</a:t>
            </a:r>
            <a:endParaRPr/>
          </a:p>
        </p:txBody>
      </p:sp>
      <p:pic>
        <p:nvPicPr>
          <p:cNvPr id="319" name="Google Shape;319;p30"/>
          <p:cNvPicPr preferRelativeResize="0"/>
          <p:nvPr/>
        </p:nvPicPr>
        <p:blipFill>
          <a:blip r:embed="rId3">
            <a:alphaModFix/>
          </a:blip>
          <a:stretch>
            <a:fillRect/>
          </a:stretch>
        </p:blipFill>
        <p:spPr>
          <a:xfrm>
            <a:off x="2700600" y="1481000"/>
            <a:ext cx="3742799" cy="280594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31"/>
          <p:cNvSpPr txBox="1"/>
          <p:nvPr>
            <p:ph type="title"/>
          </p:nvPr>
        </p:nvSpPr>
        <p:spPr>
          <a:xfrm>
            <a:off x="1297500" y="393750"/>
            <a:ext cx="3798900" cy="633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Oil Recovery Factor</a:t>
            </a:r>
            <a:endParaRPr/>
          </a:p>
        </p:txBody>
      </p:sp>
      <p:pic>
        <p:nvPicPr>
          <p:cNvPr id="325" name="Google Shape;325;p31"/>
          <p:cNvPicPr preferRelativeResize="0"/>
          <p:nvPr/>
        </p:nvPicPr>
        <p:blipFill>
          <a:blip r:embed="rId3">
            <a:alphaModFix/>
          </a:blip>
          <a:stretch>
            <a:fillRect/>
          </a:stretch>
        </p:blipFill>
        <p:spPr>
          <a:xfrm>
            <a:off x="1204913" y="1228725"/>
            <a:ext cx="6734175" cy="26860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32"/>
          <p:cNvSpPr txBox="1"/>
          <p:nvPr>
            <p:ph type="title"/>
          </p:nvPr>
        </p:nvSpPr>
        <p:spPr>
          <a:xfrm>
            <a:off x="1297500" y="393750"/>
            <a:ext cx="3798900" cy="56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Oil Recovery Factor</a:t>
            </a:r>
            <a:endParaRPr/>
          </a:p>
        </p:txBody>
      </p:sp>
      <p:pic>
        <p:nvPicPr>
          <p:cNvPr id="331" name="Google Shape;331;p32"/>
          <p:cNvPicPr preferRelativeResize="0"/>
          <p:nvPr/>
        </p:nvPicPr>
        <p:blipFill>
          <a:blip r:embed="rId3">
            <a:alphaModFix/>
          </a:blip>
          <a:stretch>
            <a:fillRect/>
          </a:stretch>
        </p:blipFill>
        <p:spPr>
          <a:xfrm>
            <a:off x="2036250" y="962550"/>
            <a:ext cx="5071490" cy="38761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p33"/>
          <p:cNvSpPr txBox="1"/>
          <p:nvPr>
            <p:ph type="title"/>
          </p:nvPr>
        </p:nvSpPr>
        <p:spPr>
          <a:xfrm>
            <a:off x="1297500" y="393750"/>
            <a:ext cx="3798900" cy="520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Conclusion</a:t>
            </a:r>
            <a:endParaRPr/>
          </a:p>
        </p:txBody>
      </p:sp>
      <p:sp>
        <p:nvSpPr>
          <p:cNvPr id="337" name="Google Shape;337;p33"/>
          <p:cNvSpPr txBox="1"/>
          <p:nvPr>
            <p:ph idx="1" type="body"/>
          </p:nvPr>
        </p:nvSpPr>
        <p:spPr>
          <a:xfrm>
            <a:off x="1297500" y="914550"/>
            <a:ext cx="5596200" cy="3316200"/>
          </a:xfrm>
          <a:prstGeom prst="rect">
            <a:avLst/>
          </a:prstGeom>
        </p:spPr>
        <p:txBody>
          <a:bodyPr anchorCtr="0" anchor="t" bIns="91425" lIns="91425" spcFirstLastPara="1" rIns="91425" wrap="square" tIns="91425">
            <a:noAutofit/>
          </a:bodyPr>
          <a:lstStyle/>
          <a:p>
            <a:pPr indent="-304800" lvl="0" marL="457200" rtl="0" algn="l">
              <a:lnSpc>
                <a:spcPct val="150000"/>
              </a:lnSpc>
              <a:spcBef>
                <a:spcPts val="0"/>
              </a:spcBef>
              <a:spcAft>
                <a:spcPts val="0"/>
              </a:spcAft>
              <a:buSzPts val="1200"/>
              <a:buChar char="●"/>
            </a:pPr>
            <a:r>
              <a:rPr lang="en-GB" sz="1200"/>
              <a:t>We can assess CO_2 EOR using Exergy concept.</a:t>
            </a:r>
            <a:endParaRPr sz="1200"/>
          </a:p>
          <a:p>
            <a:pPr indent="-304800" lvl="0" marL="457200" rtl="0" algn="l">
              <a:lnSpc>
                <a:spcPct val="150000"/>
              </a:lnSpc>
              <a:spcBef>
                <a:spcPts val="0"/>
              </a:spcBef>
              <a:spcAft>
                <a:spcPts val="0"/>
              </a:spcAft>
              <a:buSzPts val="1200"/>
              <a:buChar char="●"/>
            </a:pPr>
            <a:r>
              <a:rPr lang="en-GB" sz="1200"/>
              <a:t>Exergy recovery factor decreases with time.</a:t>
            </a:r>
            <a:endParaRPr sz="1200"/>
          </a:p>
          <a:p>
            <a:pPr indent="-304800" lvl="0" marL="457200" rtl="0" algn="l">
              <a:lnSpc>
                <a:spcPct val="150000"/>
              </a:lnSpc>
              <a:spcBef>
                <a:spcPts val="0"/>
              </a:spcBef>
              <a:spcAft>
                <a:spcPts val="0"/>
              </a:spcAft>
              <a:buSzPts val="1200"/>
              <a:buChar char="●"/>
            </a:pPr>
            <a:r>
              <a:rPr lang="en-GB" sz="1200"/>
              <a:t>The EOR with CCS is unsustainable.</a:t>
            </a:r>
            <a:endParaRPr sz="1200"/>
          </a:p>
          <a:p>
            <a:pPr indent="-304800" lvl="0" marL="457200" rtl="0" algn="l">
              <a:lnSpc>
                <a:spcPct val="150000"/>
              </a:lnSpc>
              <a:spcBef>
                <a:spcPts val="0"/>
              </a:spcBef>
              <a:spcAft>
                <a:spcPts val="0"/>
              </a:spcAft>
              <a:buSzPts val="1200"/>
              <a:buChar char="●"/>
            </a:pPr>
            <a:r>
              <a:rPr lang="en-GB" sz="1200"/>
              <a:t>Reduction in exergy consumption of CO_2 separation</a:t>
            </a:r>
            <a:endParaRPr sz="1200"/>
          </a:p>
          <a:p>
            <a:pPr indent="-304800" lvl="0" marL="457200" rtl="0" algn="l">
              <a:lnSpc>
                <a:spcPct val="150000"/>
              </a:lnSpc>
              <a:spcBef>
                <a:spcPts val="0"/>
              </a:spcBef>
              <a:spcAft>
                <a:spcPts val="0"/>
              </a:spcAft>
              <a:buSzPts val="1200"/>
              <a:buChar char="●"/>
            </a:pPr>
            <a:r>
              <a:rPr lang="en-GB" sz="1200"/>
              <a:t>Usage of low carbon source of energy for powering the separation.</a:t>
            </a:r>
            <a:endParaRPr sz="1200"/>
          </a:p>
          <a:p>
            <a:pPr indent="-304800" lvl="0" marL="457200" rtl="0" algn="l">
              <a:lnSpc>
                <a:spcPct val="150000"/>
              </a:lnSpc>
              <a:spcBef>
                <a:spcPts val="0"/>
              </a:spcBef>
              <a:spcAft>
                <a:spcPts val="0"/>
              </a:spcAft>
              <a:buSzPts val="1200"/>
              <a:buChar char="●"/>
            </a:pPr>
            <a:r>
              <a:rPr lang="en-GB" sz="1200"/>
              <a:t>If that is done, we can store 400 kg of extra CO_2 per barrel of oil produced.</a:t>
            </a:r>
            <a:endParaRPr sz="1200"/>
          </a:p>
          <a:p>
            <a:pPr indent="0" lvl="0" marL="0" rtl="0" algn="l">
              <a:lnSpc>
                <a:spcPct val="150000"/>
              </a:lnSpc>
              <a:spcBef>
                <a:spcPts val="1600"/>
              </a:spcBef>
              <a:spcAft>
                <a:spcPts val="0"/>
              </a:spcAft>
              <a:buNone/>
            </a:pPr>
            <a:r>
              <a:t/>
            </a:r>
            <a:endParaRPr sz="1200"/>
          </a:p>
          <a:p>
            <a:pPr indent="0" lvl="0" marL="0" rtl="0" algn="l">
              <a:lnSpc>
                <a:spcPct val="150000"/>
              </a:lnSpc>
              <a:spcBef>
                <a:spcPts val="1600"/>
              </a:spcBef>
              <a:spcAft>
                <a:spcPts val="1600"/>
              </a:spcAft>
              <a:buNone/>
            </a:pPr>
            <a:r>
              <a:t/>
            </a:r>
            <a:endParaRPr sz="12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34"/>
          <p:cNvSpPr txBox="1"/>
          <p:nvPr>
            <p:ph type="title"/>
          </p:nvPr>
        </p:nvSpPr>
        <p:spPr>
          <a:xfrm>
            <a:off x="645300" y="1427375"/>
            <a:ext cx="3063300" cy="69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Thank you!</a:t>
            </a:r>
            <a:endParaRPr/>
          </a:p>
        </p:txBody>
      </p:sp>
      <p:sp>
        <p:nvSpPr>
          <p:cNvPr id="343" name="Google Shape;343;p34"/>
          <p:cNvSpPr txBox="1"/>
          <p:nvPr>
            <p:ph idx="1" type="body"/>
          </p:nvPr>
        </p:nvSpPr>
        <p:spPr>
          <a:xfrm>
            <a:off x="645300" y="2205325"/>
            <a:ext cx="3063300" cy="1743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GB"/>
              <a:t>Team</a:t>
            </a:r>
            <a:br>
              <a:rPr lang="en-GB"/>
            </a:br>
            <a:r>
              <a:rPr lang="en-GB"/>
              <a:t>Anuj Ujjval Buch</a:t>
            </a:r>
            <a:br>
              <a:rPr lang="en-GB"/>
            </a:br>
            <a:r>
              <a:rPr lang="en-GB"/>
              <a:t>Ashutosh Goyal</a:t>
            </a:r>
            <a:br>
              <a:rPr lang="en-GB"/>
            </a:br>
            <a:r>
              <a:rPr lang="en-GB"/>
              <a:t>Ekansh Somani</a:t>
            </a:r>
            <a:br>
              <a:rPr lang="en-GB"/>
            </a:br>
            <a:r>
              <a:rPr lang="en-GB"/>
              <a:t>Hritik Ladia</a:t>
            </a:r>
            <a:br>
              <a:rPr lang="en-GB"/>
            </a:br>
            <a:r>
              <a:rPr lang="en-GB"/>
              <a:t>Kush Patel</a:t>
            </a:r>
            <a:endParaRPr/>
          </a:p>
        </p:txBody>
      </p:sp>
      <p:grpSp>
        <p:nvGrpSpPr>
          <p:cNvPr id="344" name="Google Shape;344;p34"/>
          <p:cNvGrpSpPr/>
          <p:nvPr/>
        </p:nvGrpSpPr>
        <p:grpSpPr>
          <a:xfrm>
            <a:off x="4066820" y="1553491"/>
            <a:ext cx="3159984" cy="2439109"/>
            <a:chOff x="3553042" y="1657806"/>
            <a:chExt cx="3461100" cy="2671532"/>
          </a:xfrm>
        </p:grpSpPr>
        <p:sp>
          <p:nvSpPr>
            <p:cNvPr id="345" name="Google Shape;345;p34"/>
            <p:cNvSpPr/>
            <p:nvPr/>
          </p:nvSpPr>
          <p:spPr>
            <a:xfrm>
              <a:off x="4856024" y="3625653"/>
              <a:ext cx="944700" cy="663300"/>
            </a:xfrm>
            <a:prstGeom prst="trapezoid">
              <a:avLst>
                <a:gd fmla="val 25000" name="adj"/>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34"/>
            <p:cNvSpPr/>
            <p:nvPr/>
          </p:nvSpPr>
          <p:spPr>
            <a:xfrm rot="10800000">
              <a:off x="4953871" y="3681997"/>
              <a:ext cx="400200" cy="606600"/>
            </a:xfrm>
            <a:prstGeom prst="triangle">
              <a:avLst>
                <a:gd fmla="val 96745"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34"/>
            <p:cNvSpPr/>
            <p:nvPr/>
          </p:nvSpPr>
          <p:spPr>
            <a:xfrm>
              <a:off x="4767796" y="3681816"/>
              <a:ext cx="163500" cy="606600"/>
            </a:xfrm>
            <a:prstGeom prst="triangle">
              <a:avLst>
                <a:gd fmla="val 98558"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34"/>
            <p:cNvSpPr/>
            <p:nvPr/>
          </p:nvSpPr>
          <p:spPr>
            <a:xfrm rot="10800000">
              <a:off x="4678237" y="4276102"/>
              <a:ext cx="1210800" cy="456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34"/>
            <p:cNvSpPr/>
            <p:nvPr/>
          </p:nvSpPr>
          <p:spPr>
            <a:xfrm rot="10800000">
              <a:off x="4668343" y="4283738"/>
              <a:ext cx="1230600" cy="45600"/>
            </a:xfrm>
            <a:prstGeom prst="roundRect">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34"/>
            <p:cNvSpPr/>
            <p:nvPr/>
          </p:nvSpPr>
          <p:spPr>
            <a:xfrm>
              <a:off x="4926950" y="3681915"/>
              <a:ext cx="42900" cy="594300"/>
            </a:xfrm>
            <a:prstGeom prst="rect">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34"/>
            <p:cNvSpPr/>
            <p:nvPr/>
          </p:nvSpPr>
          <p:spPr>
            <a:xfrm>
              <a:off x="3553042" y="1674645"/>
              <a:ext cx="3461100" cy="2014500"/>
            </a:xfrm>
            <a:prstGeom prst="roundRect">
              <a:avLst>
                <a:gd fmla="val 1882"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34"/>
            <p:cNvSpPr/>
            <p:nvPr/>
          </p:nvSpPr>
          <p:spPr>
            <a:xfrm>
              <a:off x="3553042" y="1657806"/>
              <a:ext cx="3461100" cy="2014500"/>
            </a:xfrm>
            <a:prstGeom prst="roundRect">
              <a:avLst>
                <a:gd fmla="val 1764"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353" name="Google Shape;353;p34"/>
          <p:cNvPicPr preferRelativeResize="0"/>
          <p:nvPr/>
        </p:nvPicPr>
        <p:blipFill rotWithShape="1">
          <a:blip r:embed="rId3">
            <a:alphaModFix/>
          </a:blip>
          <a:srcRect b="26215" l="45356" r="19582" t="50734"/>
          <a:stretch/>
        </p:blipFill>
        <p:spPr>
          <a:xfrm>
            <a:off x="4115130" y="1605638"/>
            <a:ext cx="3063300" cy="1745700"/>
          </a:xfrm>
          <a:prstGeom prst="rect">
            <a:avLst/>
          </a:prstGeom>
          <a:noFill/>
          <a:ln>
            <a:noFill/>
          </a:ln>
        </p:spPr>
      </p:pic>
      <p:sp>
        <p:nvSpPr>
          <p:cNvPr id="354" name="Google Shape;354;p34"/>
          <p:cNvSpPr/>
          <p:nvPr/>
        </p:nvSpPr>
        <p:spPr>
          <a:xfrm flipH="1">
            <a:off x="4114917" y="1606596"/>
            <a:ext cx="3063300" cy="17433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5" name="Google Shape;355;p34"/>
          <p:cNvGrpSpPr/>
          <p:nvPr/>
        </p:nvGrpSpPr>
        <p:grpSpPr>
          <a:xfrm>
            <a:off x="6762480" y="2546254"/>
            <a:ext cx="1024386" cy="1522884"/>
            <a:chOff x="6505573" y="2745170"/>
            <a:chExt cx="1122000" cy="1668000"/>
          </a:xfrm>
        </p:grpSpPr>
        <p:sp>
          <p:nvSpPr>
            <p:cNvPr id="356" name="Google Shape;356;p34"/>
            <p:cNvSpPr/>
            <p:nvPr/>
          </p:nvSpPr>
          <p:spPr>
            <a:xfrm>
              <a:off x="6517841" y="2745170"/>
              <a:ext cx="1109700" cy="1668000"/>
            </a:xfrm>
            <a:prstGeom prst="roundRect">
              <a:avLst>
                <a:gd fmla="val 5402"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34"/>
            <p:cNvSpPr/>
            <p:nvPr/>
          </p:nvSpPr>
          <p:spPr>
            <a:xfrm rot="-5400000">
              <a:off x="6238873" y="3024453"/>
              <a:ext cx="1655400" cy="1122000"/>
            </a:xfrm>
            <a:prstGeom prst="roundRect">
              <a:avLst>
                <a:gd fmla="val 4551"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34"/>
            <p:cNvSpPr/>
            <p:nvPr/>
          </p:nvSpPr>
          <p:spPr>
            <a:xfrm rot="-5400000">
              <a:off x="6238873" y="3012061"/>
              <a:ext cx="1655400" cy="1122000"/>
            </a:xfrm>
            <a:prstGeom prst="roundRect">
              <a:avLst>
                <a:gd fmla="val 4551"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34"/>
            <p:cNvSpPr/>
            <p:nvPr/>
          </p:nvSpPr>
          <p:spPr>
            <a:xfrm>
              <a:off x="6954127" y="4329594"/>
              <a:ext cx="224700" cy="315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360" name="Google Shape;360;p34"/>
          <p:cNvPicPr preferRelativeResize="0"/>
          <p:nvPr/>
        </p:nvPicPr>
        <p:blipFill rotWithShape="1">
          <a:blip r:embed="rId4">
            <a:alphaModFix/>
          </a:blip>
          <a:srcRect b="16020" l="53168" r="26238" t="53058"/>
          <a:stretch/>
        </p:blipFill>
        <p:spPr>
          <a:xfrm>
            <a:off x="6762097" y="2613771"/>
            <a:ext cx="1024200" cy="1333200"/>
          </a:xfrm>
          <a:prstGeom prst="rect">
            <a:avLst/>
          </a:prstGeom>
          <a:noFill/>
          <a:ln>
            <a:noFill/>
          </a:ln>
        </p:spPr>
      </p:pic>
      <p:sp>
        <p:nvSpPr>
          <p:cNvPr id="361" name="Google Shape;361;p34"/>
          <p:cNvSpPr/>
          <p:nvPr/>
        </p:nvSpPr>
        <p:spPr>
          <a:xfrm flipH="1">
            <a:off x="6762011" y="2613990"/>
            <a:ext cx="1024200" cy="13332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2" name="Google Shape;362;p34"/>
          <p:cNvGrpSpPr/>
          <p:nvPr/>
        </p:nvGrpSpPr>
        <p:grpSpPr>
          <a:xfrm>
            <a:off x="6405845" y="3121897"/>
            <a:ext cx="520684" cy="1036470"/>
            <a:chOff x="9543736" y="4486132"/>
            <a:chExt cx="570300" cy="1135235"/>
          </a:xfrm>
        </p:grpSpPr>
        <p:sp>
          <p:nvSpPr>
            <p:cNvPr id="363" name="Google Shape;363;p34"/>
            <p:cNvSpPr/>
            <p:nvPr/>
          </p:nvSpPr>
          <p:spPr>
            <a:xfrm>
              <a:off x="9543736" y="4487212"/>
              <a:ext cx="570300" cy="1132800"/>
            </a:xfrm>
            <a:prstGeom prst="roundRect">
              <a:avLst>
                <a:gd fmla="val 5402"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34"/>
            <p:cNvSpPr/>
            <p:nvPr/>
          </p:nvSpPr>
          <p:spPr>
            <a:xfrm rot="-5400000">
              <a:off x="9265568" y="4772968"/>
              <a:ext cx="1126800" cy="570000"/>
            </a:xfrm>
            <a:prstGeom prst="roundRect">
              <a:avLst>
                <a:gd fmla="val 4551"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34"/>
            <p:cNvSpPr/>
            <p:nvPr/>
          </p:nvSpPr>
          <p:spPr>
            <a:xfrm rot="-5400000">
              <a:off x="9265568" y="4764532"/>
              <a:ext cx="1126800" cy="570000"/>
            </a:xfrm>
            <a:prstGeom prst="roundRect">
              <a:avLst>
                <a:gd fmla="val 4551"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34"/>
            <p:cNvSpPr/>
            <p:nvPr/>
          </p:nvSpPr>
          <p:spPr>
            <a:xfrm>
              <a:off x="9736876" y="5519757"/>
              <a:ext cx="186300" cy="303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367" name="Google Shape;367;p34"/>
          <p:cNvPicPr preferRelativeResize="0"/>
          <p:nvPr/>
        </p:nvPicPr>
        <p:blipFill rotWithShape="1">
          <a:blip r:embed="rId5">
            <a:alphaModFix/>
          </a:blip>
          <a:srcRect b="36733" l="41330" r="47980" t="42211"/>
          <a:stretch/>
        </p:blipFill>
        <p:spPr>
          <a:xfrm>
            <a:off x="6405412" y="3121559"/>
            <a:ext cx="520500" cy="888900"/>
          </a:xfrm>
          <a:prstGeom prst="round2SameRect">
            <a:avLst>
              <a:gd fmla="val 4129" name="adj1"/>
              <a:gd fmla="val 0" name="adj2"/>
            </a:avLst>
          </a:prstGeom>
          <a:noFill/>
          <a:ln>
            <a:noFill/>
          </a:ln>
        </p:spPr>
      </p:pic>
      <p:sp>
        <p:nvSpPr>
          <p:cNvPr id="368" name="Google Shape;368;p34"/>
          <p:cNvSpPr/>
          <p:nvPr/>
        </p:nvSpPr>
        <p:spPr>
          <a:xfrm flipH="1">
            <a:off x="6405284" y="3142709"/>
            <a:ext cx="520500" cy="8679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9" name="Google Shape;369;p34"/>
          <p:cNvGrpSpPr/>
          <p:nvPr/>
        </p:nvGrpSpPr>
        <p:grpSpPr>
          <a:xfrm>
            <a:off x="7564804" y="3443361"/>
            <a:ext cx="455496" cy="692277"/>
            <a:chOff x="7384375" y="3728000"/>
            <a:chExt cx="498900" cy="758244"/>
          </a:xfrm>
        </p:grpSpPr>
        <p:sp>
          <p:nvSpPr>
            <p:cNvPr id="370" name="Google Shape;370;p34"/>
            <p:cNvSpPr/>
            <p:nvPr/>
          </p:nvSpPr>
          <p:spPr>
            <a:xfrm rot="10800000">
              <a:off x="7475552" y="4233644"/>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34"/>
            <p:cNvSpPr/>
            <p:nvPr/>
          </p:nvSpPr>
          <p:spPr>
            <a:xfrm rot="5400000">
              <a:off x="7506587" y="4276887"/>
              <a:ext cx="140700" cy="201900"/>
            </a:xfrm>
            <a:prstGeom prst="triangle">
              <a:avLst>
                <a:gd fmla="val 27359"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34"/>
            <p:cNvSpPr/>
            <p:nvPr/>
          </p:nvSpPr>
          <p:spPr>
            <a:xfrm>
              <a:off x="7475548" y="3728000"/>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34"/>
            <p:cNvSpPr/>
            <p:nvPr/>
          </p:nvSpPr>
          <p:spPr>
            <a:xfrm>
              <a:off x="7384375" y="3860325"/>
              <a:ext cx="498900" cy="498900"/>
            </a:xfrm>
            <a:prstGeom prst="ellipse">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4" name="Google Shape;374;p34"/>
          <p:cNvGrpSpPr/>
          <p:nvPr/>
        </p:nvGrpSpPr>
        <p:grpSpPr>
          <a:xfrm>
            <a:off x="7564836" y="3561758"/>
            <a:ext cx="478081" cy="462776"/>
            <a:chOff x="7384385" y="3857442"/>
            <a:chExt cx="523637" cy="506874"/>
          </a:xfrm>
        </p:grpSpPr>
        <p:sp>
          <p:nvSpPr>
            <p:cNvPr id="375" name="Google Shape;375;p34"/>
            <p:cNvSpPr/>
            <p:nvPr/>
          </p:nvSpPr>
          <p:spPr>
            <a:xfrm>
              <a:off x="7384385" y="3865416"/>
              <a:ext cx="498900" cy="498900"/>
            </a:xfrm>
            <a:prstGeom prst="ellipse">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6" name="Google Shape;376;p34"/>
            <p:cNvGrpSpPr/>
            <p:nvPr/>
          </p:nvGrpSpPr>
          <p:grpSpPr>
            <a:xfrm>
              <a:off x="7384385" y="3857442"/>
              <a:ext cx="523637" cy="498900"/>
              <a:chOff x="7384385" y="3857442"/>
              <a:chExt cx="523637" cy="498900"/>
            </a:xfrm>
          </p:grpSpPr>
          <p:sp>
            <p:nvSpPr>
              <p:cNvPr id="377" name="Google Shape;377;p34"/>
              <p:cNvSpPr/>
              <p:nvPr/>
            </p:nvSpPr>
            <p:spPr>
              <a:xfrm>
                <a:off x="7384385" y="3857442"/>
                <a:ext cx="498900" cy="4989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34"/>
              <p:cNvSpPr/>
              <p:nvPr/>
            </p:nvSpPr>
            <p:spPr>
              <a:xfrm>
                <a:off x="7856422" y="4081138"/>
                <a:ext cx="51600" cy="51600"/>
              </a:xfrm>
              <a:prstGeom prst="flowChartDelay">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pic>
        <p:nvPicPr>
          <p:cNvPr descr="offset_comp_342327_edited.jpg" id="379" name="Google Shape;379;p34"/>
          <p:cNvPicPr preferRelativeResize="0"/>
          <p:nvPr/>
        </p:nvPicPr>
        <p:blipFill rotWithShape="1">
          <a:blip r:embed="rId6">
            <a:alphaModFix/>
          </a:blip>
          <a:srcRect b="36557" l="48584" r="37425" t="47335"/>
          <a:stretch/>
        </p:blipFill>
        <p:spPr>
          <a:xfrm>
            <a:off x="7591905" y="3590541"/>
            <a:ext cx="400500" cy="399300"/>
          </a:xfrm>
          <a:prstGeom prst="ellipse">
            <a:avLst/>
          </a:prstGeom>
          <a:noFill/>
          <a:ln cap="flat" cmpd="sng" w="9525">
            <a:solidFill>
              <a:srgbClr val="FFFFFF"/>
            </a:solidFill>
            <a:prstDash val="solid"/>
            <a:round/>
            <a:headEnd len="sm" w="sm" type="none"/>
            <a:tailEnd len="sm" w="sm" type="none"/>
          </a:ln>
        </p:spPr>
      </p:pic>
      <p:grpSp>
        <p:nvGrpSpPr>
          <p:cNvPr id="380" name="Google Shape;380;p34"/>
          <p:cNvGrpSpPr/>
          <p:nvPr/>
        </p:nvGrpSpPr>
        <p:grpSpPr>
          <a:xfrm>
            <a:off x="8110843" y="3443361"/>
            <a:ext cx="435785" cy="692277"/>
            <a:chOff x="7982421" y="3727763"/>
            <a:chExt cx="477311" cy="758244"/>
          </a:xfrm>
        </p:grpSpPr>
        <p:sp>
          <p:nvSpPr>
            <p:cNvPr id="381" name="Google Shape;381;p34"/>
            <p:cNvSpPr/>
            <p:nvPr/>
          </p:nvSpPr>
          <p:spPr>
            <a:xfrm>
              <a:off x="8054507" y="3728825"/>
              <a:ext cx="316500" cy="756600"/>
            </a:xfrm>
            <a:prstGeom prst="roundRect">
              <a:avLst>
                <a:gd fmla="val 15418"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34"/>
            <p:cNvSpPr/>
            <p:nvPr/>
          </p:nvSpPr>
          <p:spPr>
            <a:xfrm rot="10800000">
              <a:off x="8054264" y="4233407"/>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34"/>
            <p:cNvSpPr/>
            <p:nvPr/>
          </p:nvSpPr>
          <p:spPr>
            <a:xfrm rot="5400000">
              <a:off x="8085300" y="4276650"/>
              <a:ext cx="140700" cy="201900"/>
            </a:xfrm>
            <a:prstGeom prst="triangle">
              <a:avLst>
                <a:gd fmla="val 27359"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34"/>
            <p:cNvSpPr/>
            <p:nvPr/>
          </p:nvSpPr>
          <p:spPr>
            <a:xfrm>
              <a:off x="8054261" y="3727763"/>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34"/>
            <p:cNvSpPr/>
            <p:nvPr/>
          </p:nvSpPr>
          <p:spPr>
            <a:xfrm>
              <a:off x="7991115" y="3866003"/>
              <a:ext cx="434400" cy="486900"/>
            </a:xfrm>
            <a:prstGeom prst="roundRect">
              <a:avLst>
                <a:gd fmla="val 12273"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34"/>
            <p:cNvSpPr/>
            <p:nvPr/>
          </p:nvSpPr>
          <p:spPr>
            <a:xfrm>
              <a:off x="7982425" y="3884047"/>
              <a:ext cx="451800" cy="499800"/>
            </a:xfrm>
            <a:prstGeom prst="roundRect">
              <a:avLst>
                <a:gd fmla="val 10240"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34"/>
            <p:cNvSpPr/>
            <p:nvPr/>
          </p:nvSpPr>
          <p:spPr>
            <a:xfrm>
              <a:off x="8408132" y="4081081"/>
              <a:ext cx="51600" cy="51600"/>
            </a:xfrm>
            <a:prstGeom prst="flowChartDelay">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34"/>
            <p:cNvSpPr/>
            <p:nvPr/>
          </p:nvSpPr>
          <p:spPr>
            <a:xfrm>
              <a:off x="7982421" y="3863888"/>
              <a:ext cx="451800" cy="513900"/>
            </a:xfrm>
            <a:prstGeom prst="roundRect">
              <a:avLst>
                <a:gd fmla="val 1024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389" name="Google Shape;389;p34"/>
          <p:cNvPicPr preferRelativeResize="0"/>
          <p:nvPr/>
        </p:nvPicPr>
        <p:blipFill rotWithShape="1">
          <a:blip r:embed="rId7">
            <a:alphaModFix/>
          </a:blip>
          <a:srcRect b="27092" l="49668" r="37351" t="55915"/>
          <a:stretch/>
        </p:blipFill>
        <p:spPr>
          <a:xfrm>
            <a:off x="8127235" y="3586562"/>
            <a:ext cx="379200" cy="429900"/>
          </a:xfrm>
          <a:prstGeom prst="roundRect">
            <a:avLst>
              <a:gd fmla="val 7794" name="adj"/>
            </a:avLst>
          </a:prstGeom>
          <a:noFill/>
          <a:ln cap="flat" cmpd="sng" w="9525">
            <a:solidFill>
              <a:srgbClr val="FFFFFF"/>
            </a:solidFill>
            <a:prstDash val="solid"/>
            <a:round/>
            <a:headEnd len="sm" w="sm" type="none"/>
            <a:tailEnd len="sm" w="sm" type="none"/>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18"/>
          <p:cNvSpPr txBox="1"/>
          <p:nvPr>
            <p:ph type="title"/>
          </p:nvPr>
        </p:nvSpPr>
        <p:spPr>
          <a:xfrm>
            <a:off x="1297500" y="1132625"/>
            <a:ext cx="7038900" cy="4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Contents</a:t>
            </a:r>
            <a:endParaRPr/>
          </a:p>
        </p:txBody>
      </p:sp>
      <p:sp>
        <p:nvSpPr>
          <p:cNvPr id="234" name="Google Shape;234;p18"/>
          <p:cNvSpPr txBox="1"/>
          <p:nvPr/>
        </p:nvSpPr>
        <p:spPr>
          <a:xfrm>
            <a:off x="1294301" y="2097575"/>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chemeClr val="lt1"/>
                </a:solidFill>
                <a:latin typeface="Montserrat"/>
                <a:ea typeface="Montserrat"/>
                <a:cs typeface="Montserrat"/>
                <a:sym typeface="Montserrat"/>
              </a:rPr>
              <a:t>Introduction</a:t>
            </a:r>
            <a:endParaRPr sz="800">
              <a:solidFill>
                <a:srgbClr val="CACACA"/>
              </a:solidFill>
              <a:latin typeface="Average"/>
              <a:ea typeface="Average"/>
              <a:cs typeface="Average"/>
              <a:sym typeface="Average"/>
            </a:endParaRPr>
          </a:p>
        </p:txBody>
      </p:sp>
      <p:sp>
        <p:nvSpPr>
          <p:cNvPr id="235" name="Google Shape;235;p18"/>
          <p:cNvSpPr txBox="1"/>
          <p:nvPr/>
        </p:nvSpPr>
        <p:spPr>
          <a:xfrm>
            <a:off x="1294301" y="2423076"/>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chemeClr val="lt1"/>
                </a:solidFill>
                <a:latin typeface="Montserrat"/>
                <a:ea typeface="Montserrat"/>
                <a:cs typeface="Montserrat"/>
                <a:sym typeface="Montserrat"/>
              </a:rPr>
              <a:t>System Design/Definition</a:t>
            </a:r>
            <a:endParaRPr>
              <a:solidFill>
                <a:srgbClr val="CACACA"/>
              </a:solidFill>
              <a:latin typeface="Montserrat"/>
              <a:ea typeface="Montserrat"/>
              <a:cs typeface="Montserrat"/>
              <a:sym typeface="Montserrat"/>
            </a:endParaRPr>
          </a:p>
        </p:txBody>
      </p:sp>
      <p:sp>
        <p:nvSpPr>
          <p:cNvPr id="236" name="Google Shape;236;p18"/>
          <p:cNvSpPr txBox="1"/>
          <p:nvPr/>
        </p:nvSpPr>
        <p:spPr>
          <a:xfrm>
            <a:off x="1294300" y="2748575"/>
            <a:ext cx="3277800" cy="487200"/>
          </a:xfrm>
          <a:prstGeom prst="rect">
            <a:avLst/>
          </a:prstGeom>
          <a:noFill/>
          <a:ln>
            <a:noFill/>
          </a:ln>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rPr lang="en-GB">
                <a:solidFill>
                  <a:schemeClr val="lt1"/>
                </a:solidFill>
                <a:latin typeface="Lato"/>
                <a:ea typeface="Lato"/>
                <a:cs typeface="Lato"/>
                <a:sym typeface="Lato"/>
              </a:rPr>
              <a:t>Exergy analysis</a:t>
            </a:r>
            <a:endParaRPr>
              <a:solidFill>
                <a:srgbClr val="CACACA"/>
              </a:solidFill>
              <a:latin typeface="Montserrat"/>
              <a:ea typeface="Montserrat"/>
              <a:cs typeface="Montserrat"/>
              <a:sym typeface="Montserrat"/>
            </a:endParaRPr>
          </a:p>
        </p:txBody>
      </p:sp>
      <p:sp>
        <p:nvSpPr>
          <p:cNvPr id="237" name="Google Shape;237;p18"/>
          <p:cNvSpPr txBox="1"/>
          <p:nvPr/>
        </p:nvSpPr>
        <p:spPr>
          <a:xfrm>
            <a:off x="1294300" y="3074075"/>
            <a:ext cx="33552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chemeClr val="lt1"/>
                </a:solidFill>
                <a:latin typeface="Montserrat"/>
                <a:ea typeface="Montserrat"/>
                <a:cs typeface="Montserrat"/>
                <a:sym typeface="Montserrat"/>
              </a:rPr>
              <a:t>Exergy of CO</a:t>
            </a:r>
            <a:r>
              <a:rPr baseline="-25000" lang="en-GB">
                <a:solidFill>
                  <a:schemeClr val="lt1"/>
                </a:solidFill>
                <a:latin typeface="Montserrat"/>
                <a:ea typeface="Montserrat"/>
                <a:cs typeface="Montserrat"/>
                <a:sym typeface="Montserrat"/>
              </a:rPr>
              <a:t>2</a:t>
            </a:r>
            <a:r>
              <a:rPr lang="en-GB">
                <a:solidFill>
                  <a:schemeClr val="lt1"/>
                </a:solidFill>
                <a:latin typeface="Montserrat"/>
                <a:ea typeface="Montserrat"/>
                <a:cs typeface="Montserrat"/>
                <a:sym typeface="Montserrat"/>
              </a:rPr>
              <a:t> Capture And Storage</a:t>
            </a:r>
            <a:endParaRPr baseline="-25000">
              <a:solidFill>
                <a:srgbClr val="CACACA"/>
              </a:solidFill>
              <a:latin typeface="Average"/>
              <a:ea typeface="Average"/>
              <a:cs typeface="Average"/>
              <a:sym typeface="Average"/>
            </a:endParaRPr>
          </a:p>
        </p:txBody>
      </p:sp>
      <p:sp>
        <p:nvSpPr>
          <p:cNvPr id="238" name="Google Shape;238;p18"/>
          <p:cNvSpPr txBox="1"/>
          <p:nvPr/>
        </p:nvSpPr>
        <p:spPr>
          <a:xfrm>
            <a:off x="1294301" y="3399577"/>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chemeClr val="lt1"/>
                </a:solidFill>
                <a:latin typeface="Montserrat"/>
                <a:ea typeface="Montserrat"/>
                <a:cs typeface="Montserrat"/>
                <a:sym typeface="Montserrat"/>
              </a:rPr>
              <a:t>Exergy analysis of CO</a:t>
            </a:r>
            <a:r>
              <a:rPr baseline="-25000" lang="en-GB">
                <a:solidFill>
                  <a:schemeClr val="lt1"/>
                </a:solidFill>
                <a:latin typeface="Montserrat"/>
                <a:ea typeface="Montserrat"/>
                <a:cs typeface="Montserrat"/>
                <a:sym typeface="Montserrat"/>
              </a:rPr>
              <a:t>2</a:t>
            </a:r>
            <a:r>
              <a:rPr lang="en-GB">
                <a:solidFill>
                  <a:schemeClr val="lt1"/>
                </a:solidFill>
                <a:latin typeface="Montserrat"/>
                <a:ea typeface="Montserrat"/>
                <a:cs typeface="Montserrat"/>
                <a:sym typeface="Montserrat"/>
              </a:rPr>
              <a:t> EOR</a:t>
            </a:r>
            <a:endParaRPr>
              <a:solidFill>
                <a:srgbClr val="CACACA"/>
              </a:solidFill>
              <a:latin typeface="Average"/>
              <a:ea typeface="Average"/>
              <a:cs typeface="Average"/>
              <a:sym typeface="Average"/>
            </a:endParaRPr>
          </a:p>
        </p:txBody>
      </p:sp>
      <p:sp>
        <p:nvSpPr>
          <p:cNvPr id="239" name="Google Shape;239;p18"/>
          <p:cNvSpPr txBox="1"/>
          <p:nvPr/>
        </p:nvSpPr>
        <p:spPr>
          <a:xfrm>
            <a:off x="1294298" y="3725075"/>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chemeClr val="lt1"/>
                </a:solidFill>
                <a:latin typeface="Montserrat"/>
                <a:ea typeface="Montserrat"/>
                <a:cs typeface="Montserrat"/>
                <a:sym typeface="Montserrat"/>
              </a:rPr>
              <a:t>Conclusion</a:t>
            </a:r>
            <a:endParaRPr>
              <a:solidFill>
                <a:srgbClr val="CACACA"/>
              </a:solidFill>
              <a:latin typeface="Average"/>
              <a:ea typeface="Average"/>
              <a:cs typeface="Average"/>
              <a:sym typeface="Average"/>
            </a:endParaRPr>
          </a:p>
        </p:txBody>
      </p:sp>
      <p:sp>
        <p:nvSpPr>
          <p:cNvPr id="240" name="Google Shape;240;p18"/>
          <p:cNvSpPr txBox="1"/>
          <p:nvPr/>
        </p:nvSpPr>
        <p:spPr>
          <a:xfrm>
            <a:off x="4443276" y="2097575"/>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solidFill>
                <a:srgbClr val="CACACA"/>
              </a:solidFill>
              <a:latin typeface="Average"/>
              <a:ea typeface="Average"/>
              <a:cs typeface="Average"/>
              <a:sym typeface="Average"/>
            </a:endParaRPr>
          </a:p>
        </p:txBody>
      </p:sp>
      <p:sp>
        <p:nvSpPr>
          <p:cNvPr id="241" name="Google Shape;241;p18"/>
          <p:cNvSpPr txBox="1"/>
          <p:nvPr/>
        </p:nvSpPr>
        <p:spPr>
          <a:xfrm>
            <a:off x="4443276" y="2426100"/>
            <a:ext cx="3018300" cy="140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CACACA"/>
              </a:solidFill>
              <a:latin typeface="Montserrat"/>
              <a:ea typeface="Montserrat"/>
              <a:cs typeface="Montserrat"/>
              <a:sym typeface="Montserrat"/>
            </a:endParaRPr>
          </a:p>
        </p:txBody>
      </p:sp>
      <p:sp>
        <p:nvSpPr>
          <p:cNvPr id="242" name="Google Shape;242;p18"/>
          <p:cNvSpPr txBox="1"/>
          <p:nvPr/>
        </p:nvSpPr>
        <p:spPr>
          <a:xfrm>
            <a:off x="4443276" y="3725075"/>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CACACA"/>
              </a:solidFill>
              <a:latin typeface="Montserrat"/>
              <a:ea typeface="Montserrat"/>
              <a:cs typeface="Montserrat"/>
              <a:sym typeface="Montserra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1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Introduction</a:t>
            </a:r>
            <a:endParaRPr/>
          </a:p>
        </p:txBody>
      </p:sp>
      <p:sp>
        <p:nvSpPr>
          <p:cNvPr id="248" name="Google Shape;248;p19"/>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311150" lvl="0" marL="457200" rtl="0" algn="l">
              <a:lnSpc>
                <a:spcPct val="150000"/>
              </a:lnSpc>
              <a:spcBef>
                <a:spcPts val="0"/>
              </a:spcBef>
              <a:spcAft>
                <a:spcPts val="0"/>
              </a:spcAft>
              <a:buSzPts val="1300"/>
              <a:buChar char="●"/>
            </a:pPr>
            <a:r>
              <a:rPr lang="en-GB"/>
              <a:t>The concentration of carbon dioxide in the atmosphere is increasing. It is one of the most undesired gases in the atmosphere as it increases global warming and hence, the global temperature.</a:t>
            </a:r>
            <a:endParaRPr/>
          </a:p>
          <a:p>
            <a:pPr indent="-311150" lvl="0" marL="457200" rtl="0" algn="l">
              <a:lnSpc>
                <a:spcPct val="150000"/>
              </a:lnSpc>
              <a:spcBef>
                <a:spcPts val="0"/>
              </a:spcBef>
              <a:spcAft>
                <a:spcPts val="0"/>
              </a:spcAft>
              <a:buSzPts val="1300"/>
              <a:buChar char="●"/>
            </a:pPr>
            <a:r>
              <a:rPr lang="en-GB"/>
              <a:t>Carbon dioxide content increases due to the combustion of fossil fuels for a multitude of processes, essentially energy production and other large number of reasons.</a:t>
            </a:r>
            <a:endParaRPr/>
          </a:p>
          <a:p>
            <a:pPr indent="-311150" lvl="0" marL="457200" rtl="0" algn="l">
              <a:lnSpc>
                <a:spcPct val="150000"/>
              </a:lnSpc>
              <a:spcBef>
                <a:spcPts val="0"/>
              </a:spcBef>
              <a:spcAft>
                <a:spcPts val="0"/>
              </a:spcAft>
              <a:buSzPts val="1300"/>
              <a:buChar char="●"/>
            </a:pPr>
            <a:r>
              <a:rPr lang="en-GB"/>
              <a:t>Burning fossil fuels for energy production is cheap yet inefficient. Still, due to its availability, we started exploiting it to the extent that they are now about to exhaust.</a:t>
            </a:r>
            <a:endParaRPr/>
          </a:p>
          <a:p>
            <a:pPr indent="-311150" lvl="0" marL="457200" rtl="0" algn="l">
              <a:lnSpc>
                <a:spcPct val="150000"/>
              </a:lnSpc>
              <a:spcBef>
                <a:spcPts val="0"/>
              </a:spcBef>
              <a:spcAft>
                <a:spcPts val="0"/>
              </a:spcAft>
              <a:buSzPts val="1300"/>
              <a:buChar char="●"/>
            </a:pPr>
            <a:r>
              <a:rPr lang="en-GB"/>
              <a:t>The Enhanced Oil Recovery (EOR) process not only uses carbon dioxide and hence reduces its content, but it also increases the lifetime of the oil fields while enhancing the rate of oil recovery. </a:t>
            </a:r>
            <a:endParaRPr/>
          </a:p>
          <a:p>
            <a:pPr indent="0" lvl="0" marL="457200" rtl="0" algn="l">
              <a:spcBef>
                <a:spcPts val="16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20"/>
          <p:cNvSpPr txBox="1"/>
          <p:nvPr>
            <p:ph type="title"/>
          </p:nvPr>
        </p:nvSpPr>
        <p:spPr>
          <a:xfrm>
            <a:off x="1286750" y="415225"/>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System Design/Definition</a:t>
            </a:r>
            <a:endParaRPr/>
          </a:p>
        </p:txBody>
      </p:sp>
      <p:sp>
        <p:nvSpPr>
          <p:cNvPr id="254" name="Google Shape;254;p20"/>
          <p:cNvSpPr txBox="1"/>
          <p:nvPr>
            <p:ph idx="1" type="body"/>
          </p:nvPr>
        </p:nvSpPr>
        <p:spPr>
          <a:xfrm>
            <a:off x="3932125" y="1165100"/>
            <a:ext cx="4318500" cy="3033600"/>
          </a:xfrm>
          <a:prstGeom prst="rect">
            <a:avLst/>
          </a:prstGeom>
          <a:ln>
            <a:noFill/>
          </a:ln>
        </p:spPr>
        <p:txBody>
          <a:bodyPr anchorCtr="0" anchor="t" bIns="91425" lIns="91425" spcFirstLastPara="1" rIns="91425" wrap="square" tIns="91425">
            <a:noAutofit/>
          </a:bodyPr>
          <a:lstStyle/>
          <a:p>
            <a:pPr indent="0" lvl="0" marL="0" rtl="0" algn="l">
              <a:lnSpc>
                <a:spcPct val="150000"/>
              </a:lnSpc>
              <a:spcBef>
                <a:spcPts val="0"/>
              </a:spcBef>
              <a:spcAft>
                <a:spcPts val="1600"/>
              </a:spcAft>
              <a:buNone/>
            </a:pPr>
            <a:r>
              <a:rPr lang="en-GB" sz="1200"/>
              <a:t>Through this study, we wish to analyze the current Enhanced Oil Recovery process and comment on its storage sustainability. For this, we have considered a basic system that focuses on the main processes and looks into the overall scheme. Large pipes running over long distances carry the produced carbon dioxide to the field site in compressed form. There it is again compressed before final injection into the oil-producing sites where it expands and pushes the oil out while some part of it is stored inside.</a:t>
            </a:r>
            <a:endParaRPr sz="12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21"/>
          <p:cNvSpPr txBox="1"/>
          <p:nvPr>
            <p:ph type="title"/>
          </p:nvPr>
        </p:nvSpPr>
        <p:spPr>
          <a:xfrm>
            <a:off x="1286750" y="415225"/>
            <a:ext cx="7038900" cy="629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System definition including Exergy streams</a:t>
            </a:r>
            <a:endParaRPr/>
          </a:p>
          <a:p>
            <a:pPr indent="0" lvl="0" marL="0" rtl="0" algn="l">
              <a:spcBef>
                <a:spcPts val="0"/>
              </a:spcBef>
              <a:spcAft>
                <a:spcPts val="0"/>
              </a:spcAft>
              <a:buNone/>
            </a:pPr>
            <a:r>
              <a:t/>
            </a:r>
            <a:endParaRPr/>
          </a:p>
        </p:txBody>
      </p:sp>
      <p:pic>
        <p:nvPicPr>
          <p:cNvPr id="260" name="Google Shape;260;p21"/>
          <p:cNvPicPr preferRelativeResize="0"/>
          <p:nvPr/>
        </p:nvPicPr>
        <p:blipFill rotWithShape="1">
          <a:blip r:embed="rId3">
            <a:alphaModFix/>
          </a:blip>
          <a:srcRect b="0" l="4428" r="5196" t="970"/>
          <a:stretch/>
        </p:blipFill>
        <p:spPr>
          <a:xfrm rot="-5400000">
            <a:off x="2769113" y="-247474"/>
            <a:ext cx="3726074" cy="647597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22"/>
          <p:cNvSpPr txBox="1"/>
          <p:nvPr>
            <p:ph type="title"/>
          </p:nvPr>
        </p:nvSpPr>
        <p:spPr>
          <a:xfrm>
            <a:off x="1297500" y="393750"/>
            <a:ext cx="3798900" cy="7515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GB" sz="1300">
                <a:solidFill>
                  <a:srgbClr val="FFFFFF"/>
                </a:solidFill>
                <a:latin typeface="Lato"/>
                <a:ea typeface="Lato"/>
                <a:cs typeface="Lato"/>
                <a:sym typeface="Lato"/>
              </a:rPr>
              <a:t>Exergy streams:-</a:t>
            </a:r>
            <a:endParaRPr sz="1300">
              <a:solidFill>
                <a:srgbClr val="FFFFFF"/>
              </a:solidFill>
              <a:latin typeface="Lato"/>
              <a:ea typeface="Lato"/>
              <a:cs typeface="Lato"/>
              <a:sym typeface="Lato"/>
            </a:endParaRPr>
          </a:p>
          <a:p>
            <a:pPr indent="-311150" lvl="0" marL="457200" rtl="0" algn="l">
              <a:lnSpc>
                <a:spcPct val="150000"/>
              </a:lnSpc>
              <a:spcBef>
                <a:spcPts val="0"/>
              </a:spcBef>
              <a:spcAft>
                <a:spcPts val="0"/>
              </a:spcAft>
              <a:buClr>
                <a:srgbClr val="FFFFFF"/>
              </a:buClr>
              <a:buSzPts val="1300"/>
              <a:buFont typeface="Lato"/>
              <a:buAutoNum type="arabicPeriod"/>
            </a:pPr>
            <a:r>
              <a:rPr lang="en-GB" sz="1300">
                <a:solidFill>
                  <a:srgbClr val="FFFFFF"/>
                </a:solidFill>
                <a:latin typeface="Lato"/>
                <a:ea typeface="Lato"/>
                <a:cs typeface="Lato"/>
                <a:sym typeface="Lato"/>
              </a:rPr>
              <a:t>Material stream</a:t>
            </a:r>
            <a:endParaRPr sz="1300">
              <a:solidFill>
                <a:srgbClr val="FFFFFF"/>
              </a:solidFill>
              <a:latin typeface="Lato"/>
              <a:ea typeface="Lato"/>
              <a:cs typeface="Lato"/>
              <a:sym typeface="Lato"/>
            </a:endParaRPr>
          </a:p>
          <a:p>
            <a:pPr indent="-311150" lvl="0" marL="457200" rtl="0" algn="l">
              <a:lnSpc>
                <a:spcPct val="150000"/>
              </a:lnSpc>
              <a:spcBef>
                <a:spcPts val="0"/>
              </a:spcBef>
              <a:spcAft>
                <a:spcPts val="0"/>
              </a:spcAft>
              <a:buClr>
                <a:srgbClr val="FFFFFF"/>
              </a:buClr>
              <a:buSzPts val="1300"/>
              <a:buFont typeface="Lato"/>
              <a:buAutoNum type="arabicPeriod"/>
            </a:pPr>
            <a:r>
              <a:rPr lang="en-GB" sz="1300">
                <a:solidFill>
                  <a:srgbClr val="FFFFFF"/>
                </a:solidFill>
                <a:latin typeface="Lato"/>
                <a:ea typeface="Lato"/>
                <a:cs typeface="Lato"/>
                <a:sym typeface="Lato"/>
              </a:rPr>
              <a:t>Work stream</a:t>
            </a:r>
            <a:endParaRPr sz="1300">
              <a:solidFill>
                <a:srgbClr val="FFFFFF"/>
              </a:solidFill>
              <a:latin typeface="Lato"/>
              <a:ea typeface="Lato"/>
              <a:cs typeface="Lato"/>
              <a:sym typeface="Lato"/>
            </a:endParaRPr>
          </a:p>
        </p:txBody>
      </p:sp>
      <p:sp>
        <p:nvSpPr>
          <p:cNvPr id="266" name="Google Shape;266;p22"/>
          <p:cNvSpPr txBox="1"/>
          <p:nvPr>
            <p:ph idx="1" type="body"/>
          </p:nvPr>
        </p:nvSpPr>
        <p:spPr>
          <a:xfrm>
            <a:off x="1372825" y="1371775"/>
            <a:ext cx="6271800" cy="3355200"/>
          </a:xfrm>
          <a:prstGeom prst="rect">
            <a:avLst/>
          </a:prstGeom>
        </p:spPr>
        <p:txBody>
          <a:bodyPr anchorCtr="0" anchor="t" bIns="91425" lIns="91425" spcFirstLastPara="1" rIns="91425" wrap="square" tIns="91425">
            <a:noAutofit/>
          </a:bodyPr>
          <a:lstStyle/>
          <a:p>
            <a:pPr indent="0" lvl="0" marL="0" rtl="0" algn="l">
              <a:lnSpc>
                <a:spcPct val="200000"/>
              </a:lnSpc>
              <a:spcBef>
                <a:spcPts val="0"/>
              </a:spcBef>
              <a:spcAft>
                <a:spcPts val="0"/>
              </a:spcAft>
              <a:buNone/>
            </a:pPr>
            <a:r>
              <a:rPr lang="en-GB"/>
              <a:t>Material streams:</a:t>
            </a:r>
            <a:endParaRPr/>
          </a:p>
          <a:p>
            <a:pPr indent="-311150" lvl="0" marL="457200" rtl="0" algn="l">
              <a:lnSpc>
                <a:spcPct val="200000"/>
              </a:lnSpc>
              <a:spcBef>
                <a:spcPts val="1600"/>
              </a:spcBef>
              <a:spcAft>
                <a:spcPts val="0"/>
              </a:spcAft>
              <a:buSzPts val="1300"/>
              <a:buAutoNum type="arabicPeriod"/>
            </a:pPr>
            <a:r>
              <a:rPr lang="en-GB"/>
              <a:t>The chemical energy of crude oil depends only on its composition.</a:t>
            </a:r>
            <a:endParaRPr/>
          </a:p>
          <a:p>
            <a:pPr indent="-311150" lvl="0" marL="457200" rtl="0" algn="l">
              <a:lnSpc>
                <a:spcPct val="200000"/>
              </a:lnSpc>
              <a:spcBef>
                <a:spcPts val="0"/>
              </a:spcBef>
              <a:spcAft>
                <a:spcPts val="0"/>
              </a:spcAft>
              <a:buSzPts val="1300"/>
              <a:buAutoNum type="arabicPeriod"/>
            </a:pPr>
            <a:r>
              <a:rPr lang="en-GB"/>
              <a:t>Chemical exergy = Lower heating value(LHV)</a:t>
            </a:r>
            <a:endParaRPr/>
          </a:p>
          <a:p>
            <a:pPr indent="-311150" lvl="0" marL="457200" rtl="0" algn="l">
              <a:lnSpc>
                <a:spcPct val="200000"/>
              </a:lnSpc>
              <a:spcBef>
                <a:spcPts val="0"/>
              </a:spcBef>
              <a:spcAft>
                <a:spcPts val="0"/>
              </a:spcAft>
              <a:buSzPts val="1300"/>
              <a:buAutoNum type="arabicPeriod"/>
            </a:pPr>
            <a:r>
              <a:rPr lang="en-GB"/>
              <a:t>LHV = 55.5-14.4(specific gravity)</a:t>
            </a:r>
            <a:endParaRPr/>
          </a:p>
          <a:p>
            <a:pPr indent="-311150" lvl="0" marL="457200" rtl="0" algn="l">
              <a:lnSpc>
                <a:spcPct val="200000"/>
              </a:lnSpc>
              <a:spcBef>
                <a:spcPts val="0"/>
              </a:spcBef>
              <a:spcAft>
                <a:spcPts val="0"/>
              </a:spcAft>
              <a:buSzPts val="1300"/>
              <a:buAutoNum type="arabicPeriod"/>
            </a:pPr>
            <a:r>
              <a:rPr lang="en-GB"/>
              <a:t>Gas </a:t>
            </a:r>
            <a:r>
              <a:rPr lang="en-GB"/>
              <a:t>released</a:t>
            </a:r>
            <a:r>
              <a:rPr lang="en-GB"/>
              <a:t> from oil is CH4</a:t>
            </a:r>
            <a:endParaRPr/>
          </a:p>
          <a:p>
            <a:pPr indent="-311150" lvl="0" marL="457200" rtl="0" algn="l">
              <a:lnSpc>
                <a:spcPct val="200000"/>
              </a:lnSpc>
              <a:spcBef>
                <a:spcPts val="0"/>
              </a:spcBef>
              <a:spcAft>
                <a:spcPts val="0"/>
              </a:spcAft>
              <a:buSzPts val="1300"/>
              <a:buAutoNum type="arabicPeriod"/>
            </a:pPr>
            <a:r>
              <a:rPr lang="en-GB"/>
              <a:t>Neglect the exergy of CO2 and water.</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23"/>
          <p:cNvSpPr txBox="1"/>
          <p:nvPr>
            <p:ph type="title"/>
          </p:nvPr>
        </p:nvSpPr>
        <p:spPr>
          <a:xfrm>
            <a:off x="1297500" y="393750"/>
            <a:ext cx="3404100" cy="52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Work stream</a:t>
            </a:r>
            <a:endParaRPr/>
          </a:p>
        </p:txBody>
      </p:sp>
      <p:sp>
        <p:nvSpPr>
          <p:cNvPr id="272" name="Google Shape;272;p23"/>
          <p:cNvSpPr txBox="1"/>
          <p:nvPr>
            <p:ph idx="1" type="body"/>
          </p:nvPr>
        </p:nvSpPr>
        <p:spPr>
          <a:xfrm>
            <a:off x="1297500" y="1054125"/>
            <a:ext cx="6261900" cy="33237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GB"/>
              <a:t>Exergy of CO2 capture:-</a:t>
            </a:r>
            <a:endParaRPr/>
          </a:p>
          <a:p>
            <a:pPr indent="0" lvl="0" marL="0" rtl="0" algn="l">
              <a:lnSpc>
                <a:spcPct val="150000"/>
              </a:lnSpc>
              <a:spcBef>
                <a:spcPts val="1600"/>
              </a:spcBef>
              <a:spcAft>
                <a:spcPts val="0"/>
              </a:spcAft>
              <a:buNone/>
            </a:pPr>
            <a:r>
              <a:rPr lang="en-GB"/>
              <a:t>It is the</a:t>
            </a:r>
            <a:r>
              <a:rPr lang="en-GB"/>
              <a:t> average exergy value required for separating CO2 from flue gas in the chemical absorption of CO2.</a:t>
            </a:r>
            <a:endParaRPr/>
          </a:p>
          <a:p>
            <a:pPr indent="0" lvl="0" marL="0" rtl="0" algn="l">
              <a:lnSpc>
                <a:spcPct val="150000"/>
              </a:lnSpc>
              <a:spcBef>
                <a:spcPts val="1600"/>
              </a:spcBef>
              <a:spcAft>
                <a:spcPts val="0"/>
              </a:spcAft>
              <a:buNone/>
            </a:pPr>
            <a:r>
              <a:rPr lang="en-GB"/>
              <a:t>Exergy of CO2 transport, compression and injection:-</a:t>
            </a:r>
            <a:endParaRPr/>
          </a:p>
          <a:p>
            <a:pPr indent="-311150" lvl="0" marL="457200" rtl="0" algn="l">
              <a:lnSpc>
                <a:spcPct val="150000"/>
              </a:lnSpc>
              <a:spcBef>
                <a:spcPts val="1600"/>
              </a:spcBef>
              <a:spcAft>
                <a:spcPts val="0"/>
              </a:spcAft>
              <a:buSzPts val="1300"/>
              <a:buAutoNum type="arabicPeriod"/>
            </a:pPr>
            <a:r>
              <a:rPr lang="en-GB"/>
              <a:t>Compressors</a:t>
            </a:r>
            <a:r>
              <a:rPr lang="en-GB"/>
              <a:t> are assumed as isentropic hence S2=S1 and S3=S4</a:t>
            </a:r>
            <a:endParaRPr/>
          </a:p>
          <a:p>
            <a:pPr indent="-311150" lvl="0" marL="457200" rtl="0" algn="l">
              <a:lnSpc>
                <a:spcPct val="150000"/>
              </a:lnSpc>
              <a:spcBef>
                <a:spcPts val="0"/>
              </a:spcBef>
              <a:spcAft>
                <a:spcPts val="0"/>
              </a:spcAft>
              <a:buSzPts val="1300"/>
              <a:buAutoNum type="arabicPeriod"/>
            </a:pPr>
            <a:r>
              <a:rPr lang="en-GB"/>
              <a:t>Entropy and </a:t>
            </a:r>
            <a:r>
              <a:rPr lang="en-GB"/>
              <a:t>Enthalpy can be calculated by using cantera.</a:t>
            </a:r>
            <a:endParaRPr/>
          </a:p>
          <a:p>
            <a:pPr indent="-311150" lvl="0" marL="457200" rtl="0" algn="l">
              <a:lnSpc>
                <a:spcPct val="150000"/>
              </a:lnSpc>
              <a:spcBef>
                <a:spcPts val="0"/>
              </a:spcBef>
              <a:spcAft>
                <a:spcPts val="0"/>
              </a:spcAft>
              <a:buSzPts val="1300"/>
              <a:buAutoNum type="arabicPeriod"/>
            </a:pPr>
            <a:r>
              <a:rPr lang="en-GB"/>
              <a:t>We specified some initial criterias.</a:t>
            </a:r>
            <a:r>
              <a:rPr lang="en-GB"/>
              <a:t> </a:t>
            </a:r>
            <a:endParaRPr/>
          </a:p>
          <a:p>
            <a:pPr indent="0" lvl="0" marL="0" rtl="0" algn="l">
              <a:lnSpc>
                <a:spcPct val="150000"/>
              </a:lnSpc>
              <a:spcBef>
                <a:spcPts val="1600"/>
              </a:spcBef>
              <a:spcAft>
                <a:spcPts val="0"/>
              </a:spcAft>
              <a:buNone/>
            </a:pPr>
            <a:r>
              <a:t/>
            </a:r>
            <a:endParaRPr/>
          </a:p>
          <a:p>
            <a:pPr indent="0" lvl="0" marL="0" rtl="0" algn="l">
              <a:lnSpc>
                <a:spcPct val="150000"/>
              </a:lnSpc>
              <a:spcBef>
                <a:spcPts val="1600"/>
              </a:spcBef>
              <a:spcAft>
                <a:spcPts val="160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24"/>
          <p:cNvSpPr txBox="1"/>
          <p:nvPr>
            <p:ph type="title"/>
          </p:nvPr>
        </p:nvSpPr>
        <p:spPr>
          <a:xfrm>
            <a:off x="927750" y="225475"/>
            <a:ext cx="8087400" cy="9180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a:t>Exergy of CO2 transport, compression and injection</a:t>
            </a:r>
            <a:endParaRPr/>
          </a:p>
        </p:txBody>
      </p:sp>
      <p:pic>
        <p:nvPicPr>
          <p:cNvPr id="278" name="Google Shape;278;p24"/>
          <p:cNvPicPr preferRelativeResize="0"/>
          <p:nvPr/>
        </p:nvPicPr>
        <p:blipFill>
          <a:blip r:embed="rId3">
            <a:alphaModFix/>
          </a:blip>
          <a:stretch>
            <a:fillRect/>
          </a:stretch>
        </p:blipFill>
        <p:spPr>
          <a:xfrm rot="5400000">
            <a:off x="2281738" y="155213"/>
            <a:ext cx="4178100" cy="570367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25"/>
          <p:cNvSpPr txBox="1"/>
          <p:nvPr>
            <p:ph idx="1" type="body"/>
          </p:nvPr>
        </p:nvSpPr>
        <p:spPr>
          <a:xfrm>
            <a:off x="893025" y="322150"/>
            <a:ext cx="5139900" cy="434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200"/>
              <a:t>Exergy of CO2 transport, compression and injection:-</a:t>
            </a:r>
            <a:endParaRPr sz="1200"/>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rPr lang="en-GB"/>
              <a:t>Where Q dot stands for the flow rate of the crude oil through the pipeline and Delta P is the pressure drop in the pipeline.</a:t>
            </a:r>
            <a:endParaRPr/>
          </a:p>
          <a:p>
            <a:pPr indent="0" lvl="0" marL="0" rtl="0" algn="l">
              <a:spcBef>
                <a:spcPts val="1600"/>
              </a:spcBef>
              <a:spcAft>
                <a:spcPts val="0"/>
              </a:spcAft>
              <a:buNone/>
            </a:pPr>
            <a:r>
              <a:rPr lang="en-GB"/>
              <a:t>For practical pumping exergy, we will assume certain efficiencies hence the equation will become:-</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rPr lang="en-GB"/>
              <a:t>The separation of the gases from the liquid oil is assumed to take place in a gravity separator vessel; therefore, there is no need to spend exergy in this step.</a:t>
            </a:r>
            <a:endParaRPr/>
          </a:p>
        </p:txBody>
      </p:sp>
      <p:pic>
        <p:nvPicPr>
          <p:cNvPr id="284" name="Google Shape;284;p25"/>
          <p:cNvPicPr preferRelativeResize="0"/>
          <p:nvPr/>
        </p:nvPicPr>
        <p:blipFill>
          <a:blip r:embed="rId3">
            <a:alphaModFix/>
          </a:blip>
          <a:stretch>
            <a:fillRect/>
          </a:stretch>
        </p:blipFill>
        <p:spPr>
          <a:xfrm>
            <a:off x="1124050" y="738200"/>
            <a:ext cx="2709821" cy="701650"/>
          </a:xfrm>
          <a:prstGeom prst="rect">
            <a:avLst/>
          </a:prstGeom>
          <a:noFill/>
          <a:ln>
            <a:noFill/>
          </a:ln>
        </p:spPr>
      </p:pic>
      <p:pic>
        <p:nvPicPr>
          <p:cNvPr id="285" name="Google Shape;285;p25"/>
          <p:cNvPicPr preferRelativeResize="0"/>
          <p:nvPr/>
        </p:nvPicPr>
        <p:blipFill>
          <a:blip r:embed="rId4">
            <a:alphaModFix/>
          </a:blip>
          <a:stretch>
            <a:fillRect/>
          </a:stretch>
        </p:blipFill>
        <p:spPr>
          <a:xfrm>
            <a:off x="929825" y="2841725"/>
            <a:ext cx="5069349" cy="9243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